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85" r:id="rId4"/>
    <p:sldId id="268" r:id="rId5"/>
    <p:sldId id="266" r:id="rId6"/>
    <p:sldId id="269" r:id="rId7"/>
    <p:sldId id="270" r:id="rId8"/>
    <p:sldId id="272" r:id="rId9"/>
    <p:sldId id="304" r:id="rId10"/>
    <p:sldId id="293" r:id="rId11"/>
    <p:sldId id="308" r:id="rId12"/>
    <p:sldId id="309" r:id="rId13"/>
    <p:sldId id="310" r:id="rId14"/>
    <p:sldId id="311" r:id="rId15"/>
    <p:sldId id="313" r:id="rId16"/>
    <p:sldId id="306" r:id="rId17"/>
    <p:sldId id="307" r:id="rId18"/>
    <p:sldId id="322" r:id="rId19"/>
    <p:sldId id="326" r:id="rId20"/>
    <p:sldId id="318" r:id="rId21"/>
    <p:sldId id="319" r:id="rId22"/>
    <p:sldId id="302" r:id="rId23"/>
    <p:sldId id="291" r:id="rId24"/>
    <p:sldId id="316" r:id="rId25"/>
    <p:sldId id="317" r:id="rId26"/>
    <p:sldId id="323" r:id="rId27"/>
    <p:sldId id="287" r:id="rId28"/>
    <p:sldId id="301" r:id="rId29"/>
    <p:sldId id="284" r:id="rId30"/>
    <p:sldId id="328" r:id="rId31"/>
    <p:sldId id="324" r:id="rId32"/>
    <p:sldId id="32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학생용" initials="학" lastIdx="1" clrIdx="1">
    <p:extLst>
      <p:ext uri="{19B8F6BF-5375-455C-9EA6-DF929625EA0E}">
        <p15:presenceInfo xmlns:p15="http://schemas.microsoft.com/office/powerpoint/2012/main" userId="학생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DD9FF"/>
    <a:srgbClr val="7C7C7C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04T17:18:49.69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04T17:18:49.69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04T17:18:49.69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04T17:18:49.69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5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26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9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3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80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9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4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6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47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56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4" y="140682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174093" y="2386321"/>
            <a:ext cx="6096000" cy="16273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6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Hanulfit</a:t>
            </a:r>
            <a:r>
              <a:rPr lang="en-US" altLang="ko-KR" sz="3600" i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 marL="0" lvl="2" algn="ctr">
              <a:lnSpc>
                <a:spcPct val="150000"/>
              </a:lnSpc>
              <a:defRPr/>
            </a:pPr>
            <a:r>
              <a:rPr lang="ko-KR" altLang="en-US" sz="1600" kern="0" dirty="0" err="1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한울핏과</a:t>
            </a:r>
            <a:r>
              <a:rPr lang="ko-KR" altLang="en-US" sz="1600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 함께 건강한 운동을</a:t>
            </a:r>
            <a:r>
              <a:rPr lang="en-US" altLang="ko-KR" sz="1600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!</a:t>
            </a:r>
          </a:p>
          <a:p>
            <a:pPr marL="0" lvl="2" algn="ctr">
              <a:lnSpc>
                <a:spcPct val="150000"/>
              </a:lnSpc>
              <a:defRPr/>
            </a:pPr>
            <a:r>
              <a:rPr lang="ko-KR" altLang="en-US" sz="1050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강사 매칭</a:t>
            </a:r>
            <a:r>
              <a:rPr lang="en-US" altLang="ko-KR" sz="1050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ko-KR" altLang="en-US" sz="1050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센터 찾기</a:t>
            </a:r>
            <a:r>
              <a:rPr lang="en-US" altLang="ko-KR" sz="1050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ko-KR" altLang="en-US" sz="1050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커뮤니티까지</a:t>
            </a:r>
            <a:r>
              <a:rPr lang="en-US" altLang="ko-KR" sz="1050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408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8495" y="609213"/>
            <a:ext cx="1897916" cy="40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4" t="2805" r="32877"/>
          <a:stretch/>
        </p:blipFill>
        <p:spPr>
          <a:xfrm>
            <a:off x="1096102" y="1018582"/>
            <a:ext cx="2512898" cy="55356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1AC7AB-2D0E-474B-8E8C-CC3D30BCB0FA}"/>
              </a:ext>
            </a:extLst>
          </p:cNvPr>
          <p:cNvSpPr/>
          <p:nvPr/>
        </p:nvSpPr>
        <p:spPr>
          <a:xfrm>
            <a:off x="1299551" y="1818571"/>
            <a:ext cx="2106000" cy="699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45" y="1287795"/>
            <a:ext cx="5807288" cy="28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8495" y="609213"/>
            <a:ext cx="1897916" cy="40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81" t="234"/>
          <a:stretch/>
        </p:blipFill>
        <p:spPr>
          <a:xfrm>
            <a:off x="4155121" y="1245436"/>
            <a:ext cx="6873097" cy="48229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4" t="2805" r="32877"/>
          <a:stretch/>
        </p:blipFill>
        <p:spPr>
          <a:xfrm>
            <a:off x="1096102" y="1018582"/>
            <a:ext cx="2512898" cy="55356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1AC7AB-2D0E-474B-8E8C-CC3D30BCB0FA}"/>
              </a:ext>
            </a:extLst>
          </p:cNvPr>
          <p:cNvSpPr/>
          <p:nvPr/>
        </p:nvSpPr>
        <p:spPr>
          <a:xfrm>
            <a:off x="1299551" y="2506441"/>
            <a:ext cx="2106000" cy="1150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4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8495" y="609213"/>
            <a:ext cx="1897916" cy="40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17" y="1047888"/>
            <a:ext cx="7722980" cy="24573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4" t="2805" r="32877"/>
          <a:stretch/>
        </p:blipFill>
        <p:spPr>
          <a:xfrm>
            <a:off x="1096102" y="1018582"/>
            <a:ext cx="2512898" cy="55356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1AC7AB-2D0E-474B-8E8C-CC3D30BCB0FA}"/>
              </a:ext>
            </a:extLst>
          </p:cNvPr>
          <p:cNvSpPr/>
          <p:nvPr/>
        </p:nvSpPr>
        <p:spPr>
          <a:xfrm>
            <a:off x="1282617" y="3649133"/>
            <a:ext cx="2106000" cy="965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717" y="3786424"/>
            <a:ext cx="5516971" cy="19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8495" y="609213"/>
            <a:ext cx="1897916" cy="40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4" t="2805" r="32877"/>
          <a:stretch/>
        </p:blipFill>
        <p:spPr>
          <a:xfrm>
            <a:off x="1096102" y="1018582"/>
            <a:ext cx="2512898" cy="55356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1AC7AB-2D0E-474B-8E8C-CC3D30BCB0FA}"/>
              </a:ext>
            </a:extLst>
          </p:cNvPr>
          <p:cNvSpPr/>
          <p:nvPr/>
        </p:nvSpPr>
        <p:spPr>
          <a:xfrm>
            <a:off x="1282617" y="4580464"/>
            <a:ext cx="2106000" cy="338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47" y="1018582"/>
            <a:ext cx="4129134" cy="11186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1AC7AB-2D0E-474B-8E8C-CC3D30BCB0FA}"/>
              </a:ext>
            </a:extLst>
          </p:cNvPr>
          <p:cNvSpPr/>
          <p:nvPr/>
        </p:nvSpPr>
        <p:spPr>
          <a:xfrm>
            <a:off x="1282617" y="4998850"/>
            <a:ext cx="2106000" cy="16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1131"/>
          <a:stretch/>
        </p:blipFill>
        <p:spPr>
          <a:xfrm>
            <a:off x="3882847" y="2956483"/>
            <a:ext cx="3324225" cy="296646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919" y="2978155"/>
            <a:ext cx="4425568" cy="247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8495" y="609213"/>
            <a:ext cx="1897916" cy="40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4" t="2805" r="32877"/>
          <a:stretch/>
        </p:blipFill>
        <p:spPr>
          <a:xfrm>
            <a:off x="1096102" y="1018582"/>
            <a:ext cx="2512898" cy="55356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1AC7AB-2D0E-474B-8E8C-CC3D30BCB0FA}"/>
              </a:ext>
            </a:extLst>
          </p:cNvPr>
          <p:cNvSpPr/>
          <p:nvPr/>
        </p:nvSpPr>
        <p:spPr>
          <a:xfrm>
            <a:off x="1282617" y="5365551"/>
            <a:ext cx="2106000" cy="795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543" y="1228928"/>
            <a:ext cx="2778278" cy="3099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543" y="4638635"/>
            <a:ext cx="2778278" cy="10153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964" y="1979164"/>
            <a:ext cx="4015688" cy="28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7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8495" y="609213"/>
            <a:ext cx="1897916" cy="40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4" t="2805" r="32877"/>
          <a:stretch/>
        </p:blipFill>
        <p:spPr>
          <a:xfrm>
            <a:off x="1096102" y="1018582"/>
            <a:ext cx="2512898" cy="55356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1AC7AB-2D0E-474B-8E8C-CC3D30BCB0FA}"/>
              </a:ext>
            </a:extLst>
          </p:cNvPr>
          <p:cNvSpPr/>
          <p:nvPr/>
        </p:nvSpPr>
        <p:spPr>
          <a:xfrm>
            <a:off x="2028320" y="6151419"/>
            <a:ext cx="648462" cy="24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39" y="1113227"/>
            <a:ext cx="6687758" cy="432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1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47152" y="1243118"/>
            <a:ext cx="16625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11" y="1621582"/>
            <a:ext cx="3350825" cy="3429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38" y="1519610"/>
            <a:ext cx="3255046" cy="36336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46" y="1552554"/>
            <a:ext cx="3341318" cy="36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0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75478" y="905712"/>
            <a:ext cx="16449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비밀번호 찾기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629" y="1349790"/>
            <a:ext cx="3087351" cy="24213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1E6BD7-C1FC-406C-B670-D61A1310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501" y="3843654"/>
            <a:ext cx="3413269" cy="236339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817218" y="905712"/>
            <a:ext cx="16449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432" y="1294564"/>
            <a:ext cx="3458517" cy="49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867" t="1970" r="890"/>
          <a:stretch/>
        </p:blipFill>
        <p:spPr>
          <a:xfrm>
            <a:off x="980467" y="1542139"/>
            <a:ext cx="5261957" cy="43815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8972" y="1134815"/>
            <a:ext cx="16449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헬스장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r="2645"/>
          <a:stretch/>
        </p:blipFill>
        <p:spPr>
          <a:xfrm>
            <a:off x="6076604" y="1678044"/>
            <a:ext cx="5361709" cy="43891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14097" y="2017987"/>
            <a:ext cx="4994037" cy="1639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39615" y="1636004"/>
            <a:ext cx="3972910" cy="339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4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37692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88972" y="1134815"/>
            <a:ext cx="16449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트레이너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84" y="1542139"/>
            <a:ext cx="4796520" cy="42661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8167" r="6089" b="888"/>
          <a:stretch/>
        </p:blipFill>
        <p:spPr>
          <a:xfrm>
            <a:off x="6009704" y="1662546"/>
            <a:ext cx="5169218" cy="44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38441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451095" y="300037"/>
            <a:ext cx="154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rgbClr val="00B0F0"/>
                </a:solidFill>
              </a:rPr>
              <a:t>개요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A377E-5845-D73D-AAA6-2B8711A3EB00}"/>
              </a:ext>
            </a:extLst>
          </p:cNvPr>
          <p:cNvSpPr/>
          <p:nvPr/>
        </p:nvSpPr>
        <p:spPr>
          <a:xfrm>
            <a:off x="1749806" y="2863385"/>
            <a:ext cx="2663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 의도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팀원 및 담당 업무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일정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FA377E-5845-D73D-AAA6-2B8711A3EB00}"/>
              </a:ext>
            </a:extLst>
          </p:cNvPr>
          <p:cNvSpPr/>
          <p:nvPr/>
        </p:nvSpPr>
        <p:spPr>
          <a:xfrm>
            <a:off x="4996514" y="2853169"/>
            <a:ext cx="2409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환경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Hanulfit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기능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Hanulfit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기대 효과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FA377E-5845-D73D-AAA6-2B8711A3EB00}"/>
              </a:ext>
            </a:extLst>
          </p:cNvPr>
          <p:cNvSpPr/>
          <p:nvPr/>
        </p:nvSpPr>
        <p:spPr>
          <a:xfrm>
            <a:off x="8239770" y="2830134"/>
            <a:ext cx="24812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흐름도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IoT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D3A3C6-9A34-48AB-8073-2CA135274492}"/>
              </a:ext>
            </a:extLst>
          </p:cNvPr>
          <p:cNvSpPr/>
          <p:nvPr/>
        </p:nvSpPr>
        <p:spPr>
          <a:xfrm>
            <a:off x="1635804" y="2028250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CF7899A-F55A-4F3C-AF04-5405A100A834}"/>
              </a:ext>
            </a:extLst>
          </p:cNvPr>
          <p:cNvSpPr/>
          <p:nvPr/>
        </p:nvSpPr>
        <p:spPr>
          <a:xfrm>
            <a:off x="4760762" y="1934527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 err="1">
                <a:solidFill>
                  <a:prstClr val="white"/>
                </a:solidFill>
              </a:rPr>
              <a:t>Hanulfit</a:t>
            </a: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기능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0D3A3C6-9A34-48AB-8073-2CA135274492}"/>
              </a:ext>
            </a:extLst>
          </p:cNvPr>
          <p:cNvSpPr/>
          <p:nvPr/>
        </p:nvSpPr>
        <p:spPr>
          <a:xfrm>
            <a:off x="4868712" y="2028250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사각형: 둥근 모서리 82">
            <a:extLst>
              <a:ext uri="{FF2B5EF4-FFF2-40B4-BE49-F238E27FC236}">
                <a16:creationId xmlns:a16="http://schemas.microsoft.com/office/drawing/2014/main" id="{DCF7899A-F55A-4F3C-AF04-5405A100A834}"/>
              </a:ext>
            </a:extLst>
          </p:cNvPr>
          <p:cNvSpPr/>
          <p:nvPr/>
        </p:nvSpPr>
        <p:spPr>
          <a:xfrm>
            <a:off x="8000860" y="1925834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프로젝트 결과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0D3A3C6-9A34-48AB-8073-2CA135274492}"/>
              </a:ext>
            </a:extLst>
          </p:cNvPr>
          <p:cNvSpPr/>
          <p:nvPr/>
        </p:nvSpPr>
        <p:spPr>
          <a:xfrm>
            <a:off x="8108810" y="201955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DCF7899A-F55A-4F3C-AF04-5405A100A834}"/>
              </a:ext>
            </a:extLst>
          </p:cNvPr>
          <p:cNvSpPr/>
          <p:nvPr/>
        </p:nvSpPr>
        <p:spPr>
          <a:xfrm>
            <a:off x="1520664" y="1930824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프로젝트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0D3A3C6-9A34-48AB-8073-2CA135274492}"/>
              </a:ext>
            </a:extLst>
          </p:cNvPr>
          <p:cNvSpPr/>
          <p:nvPr/>
        </p:nvSpPr>
        <p:spPr>
          <a:xfrm>
            <a:off x="1628614" y="200805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BC481BD-C35C-4793-A5AC-125548F320AC}"/>
              </a:ext>
            </a:extLst>
          </p:cNvPr>
          <p:cNvSpPr>
            <a:spLocks noEditPoints="1"/>
          </p:cNvSpPr>
          <p:nvPr/>
        </p:nvSpPr>
        <p:spPr bwMode="auto">
          <a:xfrm>
            <a:off x="1820162" y="2146109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6DD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52" y="2127092"/>
            <a:ext cx="342315" cy="3423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14" y="2187201"/>
            <a:ext cx="284395" cy="2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2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38441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370740" y="203451"/>
            <a:ext cx="3409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solidFill>
                  <a:srgbClr val="00B0F0"/>
                </a:solidFill>
              </a:rPr>
              <a:t>Web(</a:t>
            </a:r>
            <a:r>
              <a:rPr lang="ko-KR" altLang="en-US" sz="2400" b="1" i="1" dirty="0" smtClean="0">
                <a:solidFill>
                  <a:srgbClr val="00B0F0"/>
                </a:solidFill>
              </a:rPr>
              <a:t>헬스장 </a:t>
            </a:r>
            <a:r>
              <a:rPr lang="ko-KR" altLang="en-US" sz="2400" b="1" i="1" dirty="0" err="1" smtClean="0">
                <a:solidFill>
                  <a:srgbClr val="00B0F0"/>
                </a:solidFill>
              </a:rPr>
              <a:t>센터찾기</a:t>
            </a:r>
            <a:r>
              <a:rPr lang="en-US" altLang="ko-KR" sz="2400" b="1" i="1" dirty="0" smtClean="0">
                <a:solidFill>
                  <a:srgbClr val="00B0F0"/>
                </a:solidFill>
              </a:rPr>
              <a:t>)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8" y="2486871"/>
            <a:ext cx="5305648" cy="4091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855" y="732545"/>
            <a:ext cx="4813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메뉴에서 </a:t>
            </a:r>
            <a:r>
              <a:rPr lang="ko-KR" altLang="en-US" dirty="0" err="1" smtClean="0"/>
              <a:t>센터찾기를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클릭시</a:t>
            </a:r>
            <a:r>
              <a:rPr lang="ko-KR" altLang="en-US" dirty="0" smtClean="0"/>
              <a:t> 해당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을 요청하면 실행되는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GymDAO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객체를 </a:t>
            </a:r>
            <a:r>
              <a:rPr lang="ko-KR" altLang="en-US" dirty="0" smtClean="0"/>
              <a:t>사용하여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에서 </a:t>
            </a:r>
            <a:r>
              <a:rPr lang="ko-KR" altLang="en-US" dirty="0" smtClean="0"/>
              <a:t>모든 체육관의 정보를 가져온 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정보를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모델</a:t>
            </a:r>
            <a:r>
              <a:rPr lang="ko-KR" altLang="en-US" dirty="0" smtClean="0"/>
              <a:t>에 담아 현재 페이지로 반환합니다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474426" y="1952304"/>
            <a:ext cx="656705" cy="3239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endParaRPr lang="ko-KR" altLang="en-US" dirty="0"/>
          </a:p>
        </p:txBody>
      </p:sp>
      <p:cxnSp>
        <p:nvCxnSpPr>
          <p:cNvPr id="17" name="꺾인 연결선 16"/>
          <p:cNvCxnSpPr>
            <a:stCxn id="11" idx="2"/>
          </p:cNvCxnSpPr>
          <p:nvPr/>
        </p:nvCxnSpPr>
        <p:spPr>
          <a:xfrm rot="5400000">
            <a:off x="4671043" y="2407997"/>
            <a:ext cx="263473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906982" y="1471353"/>
            <a:ext cx="2610196" cy="2768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517179" y="1047888"/>
            <a:ext cx="980902" cy="4234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카드 뷰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6537" y="1665111"/>
            <a:ext cx="53866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헬스장들에 대한 정보</a:t>
            </a:r>
            <a:r>
              <a:rPr lang="ko-KR" altLang="en-US" dirty="0" smtClean="0"/>
              <a:t>를 간략히 표현 해주는 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카드뷰가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생성</a:t>
            </a:r>
            <a:r>
              <a:rPr lang="ko-KR" altLang="en-US" dirty="0" smtClean="0"/>
              <a:t>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해당 </a:t>
            </a:r>
            <a:r>
              <a:rPr lang="en-US" altLang="ko-KR" dirty="0"/>
              <a:t>JSP </a:t>
            </a:r>
            <a:r>
              <a:rPr lang="ko-KR" altLang="en-US" dirty="0"/>
              <a:t>파일에서는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JSTL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라이브러리</a:t>
            </a:r>
            <a:r>
              <a:rPr lang="ko-KR" altLang="en-US" dirty="0"/>
              <a:t>를 사용하여 자바 코드를 최소화하고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ArrayList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를 이용하여 데이터를 받아와서 화면에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출력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센터 </a:t>
            </a:r>
            <a:r>
              <a:rPr lang="ko-KR" altLang="en-US" dirty="0"/>
              <a:t>정보를 출력하는 코드 블록에서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DecimalFormat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</a:t>
            </a:r>
            <a:r>
              <a:rPr lang="ko-KR" altLang="en-US" dirty="0"/>
              <a:t>하여 가격 정보를 적절한 포맷으로 변환하여 </a:t>
            </a:r>
            <a:r>
              <a:rPr lang="ko-KR" altLang="en-US" dirty="0" smtClean="0"/>
              <a:t>출력합니다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카드뷰는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클릭시</a:t>
            </a:r>
            <a:r>
              <a:rPr lang="ko-KR" altLang="en-US" dirty="0" smtClean="0"/>
              <a:t> 해당하는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헬스장의 상세페이지를 요청</a:t>
            </a:r>
            <a:r>
              <a:rPr lang="ko-KR" altLang="en-US" dirty="0" smtClean="0"/>
              <a:t>하게 됩니다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488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121359" y="203241"/>
            <a:ext cx="385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solidFill>
                  <a:srgbClr val="00B0F0"/>
                </a:solidFill>
              </a:rPr>
              <a:t>Web(</a:t>
            </a:r>
            <a:r>
              <a:rPr lang="ko-KR" altLang="en-US" sz="2400" b="1" i="1" dirty="0" smtClean="0">
                <a:solidFill>
                  <a:srgbClr val="00B0F0"/>
                </a:solidFill>
              </a:rPr>
              <a:t>헬스장 상세페이지</a:t>
            </a:r>
            <a:r>
              <a:rPr lang="en-US" altLang="ko-KR" sz="2400" b="1" i="1" dirty="0" smtClean="0">
                <a:solidFill>
                  <a:srgbClr val="00B0F0"/>
                </a:solidFill>
              </a:rPr>
              <a:t>)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" y="798022"/>
            <a:ext cx="480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269000"/>
            <a:ext cx="5704253" cy="43891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15181" y="95885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이전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jsp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페이지에서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카드뷰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클릭시</a:t>
            </a:r>
            <a:r>
              <a:rPr lang="ko-KR" altLang="en-US" dirty="0" smtClean="0"/>
              <a:t> </a:t>
            </a:r>
            <a:r>
              <a:rPr lang="ko-KR" altLang="en-US" dirty="0"/>
              <a:t>해당 </a:t>
            </a:r>
            <a:r>
              <a:rPr lang="en-US" altLang="ko-KR" dirty="0" err="1"/>
              <a:t>url</a:t>
            </a:r>
            <a:r>
              <a:rPr lang="ko-KR" altLang="en-US" dirty="0"/>
              <a:t>을 요청하면 실행되는 </a:t>
            </a:r>
            <a:r>
              <a:rPr lang="ko-KR" altLang="en-US" dirty="0" err="1"/>
              <a:t>메소드에서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GymDAO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객체를 </a:t>
            </a:r>
            <a:r>
              <a:rPr lang="ko-KR" altLang="en-US" dirty="0"/>
              <a:t>사용하여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에서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해당 </a:t>
            </a:r>
            <a:r>
              <a:rPr lang="ko-KR" altLang="en-US" dirty="0" smtClean="0"/>
              <a:t>체육관의 </a:t>
            </a:r>
            <a:r>
              <a:rPr lang="ko-KR" altLang="en-US" dirty="0"/>
              <a:t>정보를 가져온 후 </a:t>
            </a:r>
            <a:r>
              <a:rPr lang="en-US" altLang="ko-KR" dirty="0"/>
              <a:t>, </a:t>
            </a:r>
            <a:r>
              <a:rPr lang="ko-KR" altLang="en-US" dirty="0"/>
              <a:t>해당 정보를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모델</a:t>
            </a:r>
            <a:r>
              <a:rPr lang="ko-KR" altLang="en-US" dirty="0"/>
              <a:t>에 담아 현재 페이지로 반환합니다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65962" y="795045"/>
            <a:ext cx="428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헬스장의 정보 </a:t>
            </a:r>
            <a:r>
              <a:rPr lang="ko-KR" altLang="en-US" dirty="0" smtClean="0"/>
              <a:t>및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트레이너의 정보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smtClean="0"/>
              <a:t> 출력하는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페이지입니다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914274" y="1856051"/>
            <a:ext cx="3525565" cy="1384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11453" y="2015561"/>
            <a:ext cx="4786084" cy="94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헬스장 사진은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메인 이미지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서브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이미지</a:t>
            </a:r>
            <a:r>
              <a:rPr lang="ko-KR" altLang="en-US" dirty="0" smtClean="0"/>
              <a:t>로 </a:t>
            </a:r>
            <a:r>
              <a:rPr lang="ko-KR" altLang="en-US" dirty="0"/>
              <a:t>이루어져 있으며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서브 이미지를 클릭</a:t>
            </a:r>
            <a:r>
              <a:rPr lang="ko-KR" altLang="en-US" dirty="0"/>
              <a:t>하면 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메인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이미지가 변경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463189" y="5079076"/>
            <a:ext cx="1976650" cy="394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11453" y="5276475"/>
            <a:ext cx="378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헬스장 위치는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카카오 맵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API</a:t>
            </a:r>
            <a:r>
              <a:rPr lang="ko-KR" altLang="en-US" dirty="0"/>
              <a:t>를 이용하여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3061795" y="3350325"/>
            <a:ext cx="4469536" cy="1529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11453" y="3595784"/>
            <a:ext cx="4099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헬스장 소속트레이너를 </a:t>
            </a:r>
            <a:endParaRPr lang="en-US" altLang="ko-KR" dirty="0" smtClean="0"/>
          </a:p>
          <a:p>
            <a:r>
              <a:rPr lang="ko-KR" altLang="en-US" dirty="0" smtClean="0"/>
              <a:t>카드뷰형태로 출력하여 클릭 시 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트레이너 상세페이지로 갈 수 있게 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 smtClean="0"/>
              <a:t>링크를 </a:t>
            </a:r>
            <a:r>
              <a:rPr lang="ko-KR" altLang="en-US" dirty="0" err="1" smtClean="0"/>
              <a:t>걸어뒀습니다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439839" y="1559015"/>
            <a:ext cx="1762350" cy="4565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헬스장 이미지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439839" y="3094444"/>
            <a:ext cx="2385753" cy="4277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소속트레이너 이미지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7439839" y="4880128"/>
            <a:ext cx="1429841" cy="396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위치 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6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 smtClean="0">
                <a:solidFill>
                  <a:srgbClr val="00B0F0"/>
                </a:solidFill>
              </a:rPr>
              <a:t>커뮤니티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A0BC9197-BC79-4B25-A142-C3BD6B31DB33}"/>
              </a:ext>
            </a:extLst>
          </p:cNvPr>
          <p:cNvSpPr/>
          <p:nvPr/>
        </p:nvSpPr>
        <p:spPr>
          <a:xfrm>
            <a:off x="5074842" y="1113227"/>
            <a:ext cx="2426492" cy="720000"/>
          </a:xfrm>
          <a:prstGeom prst="flowChartTerminator">
            <a:avLst/>
          </a:prstGeom>
          <a:noFill/>
          <a:ln w="3810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6DD9FF"/>
                </a:solidFill>
              </a:rPr>
              <a:t>Web</a:t>
            </a:r>
            <a:endParaRPr lang="ko-KR" altLang="en-US" b="1" dirty="0">
              <a:solidFill>
                <a:srgbClr val="6DD9FF"/>
              </a:solidFill>
            </a:endParaRPr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4304ABBC-8A47-48FE-8837-FFFE0C502534}"/>
              </a:ext>
            </a:extLst>
          </p:cNvPr>
          <p:cNvSpPr/>
          <p:nvPr/>
        </p:nvSpPr>
        <p:spPr>
          <a:xfrm>
            <a:off x="1855043" y="2893582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검색기능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F65D2A11-DDC0-4384-A436-248555F21800}"/>
              </a:ext>
            </a:extLst>
          </p:cNvPr>
          <p:cNvSpPr/>
          <p:nvPr/>
        </p:nvSpPr>
        <p:spPr>
          <a:xfrm>
            <a:off x="1855043" y="3604955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페이지 보기 형태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2C94991F-E67B-4775-AF3B-E4759C81CB8C}"/>
              </a:ext>
            </a:extLst>
          </p:cNvPr>
          <p:cNvSpPr/>
          <p:nvPr/>
        </p:nvSpPr>
        <p:spPr>
          <a:xfrm>
            <a:off x="1855043" y="4324638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글 목록 나열</a:t>
            </a:r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9E8229C8-05F7-436C-9664-5C2BEB86F46F}"/>
              </a:ext>
            </a:extLst>
          </p:cNvPr>
          <p:cNvSpPr/>
          <p:nvPr/>
        </p:nvSpPr>
        <p:spPr>
          <a:xfrm>
            <a:off x="8613046" y="2893582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제목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내용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수정</a:t>
            </a:r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2BF1E59A-9946-4148-918F-EED2235E9D5C}"/>
              </a:ext>
            </a:extLst>
          </p:cNvPr>
          <p:cNvSpPr/>
          <p:nvPr/>
        </p:nvSpPr>
        <p:spPr>
          <a:xfrm>
            <a:off x="8613046" y="3600436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첨부파일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수정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삭제 기능</a:t>
            </a: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F6EAA236-EFF1-475B-8208-7047E3B4944F}"/>
              </a:ext>
            </a:extLst>
          </p:cNvPr>
          <p:cNvSpPr/>
          <p:nvPr/>
        </p:nvSpPr>
        <p:spPr>
          <a:xfrm>
            <a:off x="8613046" y="4324638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저장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취소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10149" y="2218338"/>
            <a:ext cx="3183775" cy="3928891"/>
          </a:xfrm>
          <a:prstGeom prst="roundRect">
            <a:avLst/>
          </a:prstGeom>
          <a:noFill/>
          <a:ln w="5715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직사각형 9"/>
          <p:cNvSpPr/>
          <p:nvPr/>
        </p:nvSpPr>
        <p:spPr>
          <a:xfrm>
            <a:off x="2099860" y="2040742"/>
            <a:ext cx="16625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글 목록 조회</a:t>
            </a:r>
          </a:p>
        </p:txBody>
      </p:sp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id="{4304ABBC-8A47-48FE-8837-FFFE0C502534}"/>
              </a:ext>
            </a:extLst>
          </p:cNvPr>
          <p:cNvSpPr/>
          <p:nvPr/>
        </p:nvSpPr>
        <p:spPr>
          <a:xfrm>
            <a:off x="5208088" y="2894335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조회수 증가</a:t>
            </a: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F65D2A11-DDC0-4384-A436-248555F21800}"/>
              </a:ext>
            </a:extLst>
          </p:cNvPr>
          <p:cNvSpPr/>
          <p:nvPr/>
        </p:nvSpPr>
        <p:spPr>
          <a:xfrm>
            <a:off x="5208088" y="3604955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첨부파일 다운로드</a:t>
            </a: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2C94991F-E67B-4775-AF3B-E4759C81CB8C}"/>
              </a:ext>
            </a:extLst>
          </p:cNvPr>
          <p:cNvSpPr/>
          <p:nvPr/>
        </p:nvSpPr>
        <p:spPr>
          <a:xfrm>
            <a:off x="5208088" y="4324638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내가 쓴 글과 구분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696200" y="2218338"/>
            <a:ext cx="3183775" cy="3928891"/>
          </a:xfrm>
          <a:prstGeom prst="roundRect">
            <a:avLst/>
          </a:prstGeom>
          <a:noFill/>
          <a:ln w="5715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직사각형 38"/>
          <p:cNvSpPr/>
          <p:nvPr/>
        </p:nvSpPr>
        <p:spPr>
          <a:xfrm>
            <a:off x="5485911" y="2040742"/>
            <a:ext cx="16625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선택한 글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082251" y="2218338"/>
            <a:ext cx="3183775" cy="3928891"/>
          </a:xfrm>
          <a:prstGeom prst="roundRect">
            <a:avLst/>
          </a:prstGeom>
          <a:noFill/>
          <a:ln w="5715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직사각형 46"/>
          <p:cNvSpPr/>
          <p:nvPr/>
        </p:nvSpPr>
        <p:spPr>
          <a:xfrm>
            <a:off x="8882552" y="2033607"/>
            <a:ext cx="1583172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나의 글</a:t>
            </a:r>
          </a:p>
        </p:txBody>
      </p:sp>
      <p:sp>
        <p:nvSpPr>
          <p:cNvPr id="36" name="순서도: 수행의 시작/종료 35">
            <a:extLst>
              <a:ext uri="{FF2B5EF4-FFF2-40B4-BE49-F238E27FC236}">
                <a16:creationId xmlns:a16="http://schemas.microsoft.com/office/drawing/2014/main" id="{2C94991F-E67B-4775-AF3B-E4759C81CB8C}"/>
              </a:ext>
            </a:extLst>
          </p:cNvPr>
          <p:cNvSpPr/>
          <p:nvPr/>
        </p:nvSpPr>
        <p:spPr>
          <a:xfrm>
            <a:off x="1855043" y="5047844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페이징</a:t>
            </a:r>
            <a:r>
              <a:rPr lang="ko-KR" altLang="en-US" sz="1600" b="1" dirty="0"/>
              <a:t> 처리</a:t>
            </a:r>
          </a:p>
        </p:txBody>
      </p:sp>
      <p:sp>
        <p:nvSpPr>
          <p:cNvPr id="37" name="순서도: 수행의 시작/종료 36">
            <a:extLst>
              <a:ext uri="{FF2B5EF4-FFF2-40B4-BE49-F238E27FC236}">
                <a16:creationId xmlns:a16="http://schemas.microsoft.com/office/drawing/2014/main" id="{2C94991F-E67B-4775-AF3B-E4759C81CB8C}"/>
              </a:ext>
            </a:extLst>
          </p:cNvPr>
          <p:cNvSpPr/>
          <p:nvPr/>
        </p:nvSpPr>
        <p:spPr>
          <a:xfrm>
            <a:off x="5208088" y="5042234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댓글 기능</a:t>
            </a:r>
          </a:p>
        </p:txBody>
      </p:sp>
    </p:spTree>
    <p:extLst>
      <p:ext uri="{BB962C8B-B14F-4D97-AF65-F5344CB8AC3E}">
        <p14:creationId xmlns:p14="http://schemas.microsoft.com/office/powerpoint/2010/main" val="371795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47" y="1645195"/>
            <a:ext cx="8604755" cy="453046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17958" y="1888846"/>
            <a:ext cx="2914260" cy="424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73135" y="1235826"/>
            <a:ext cx="1897916" cy="40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커뮤니티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78363" y="5702845"/>
            <a:ext cx="3372545" cy="319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063344" y="1888846"/>
            <a:ext cx="1496293" cy="424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017959" y="2655452"/>
            <a:ext cx="8336004" cy="290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568874" y="1888846"/>
            <a:ext cx="785090" cy="424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036" y="882182"/>
            <a:ext cx="6566093" cy="34686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49042"/>
          <a:stretch/>
        </p:blipFill>
        <p:spPr>
          <a:xfrm>
            <a:off x="2851026" y="4419160"/>
            <a:ext cx="6654111" cy="17179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862197" y="2500338"/>
            <a:ext cx="631768" cy="324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30429" y="4427473"/>
            <a:ext cx="1868640" cy="324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73135" y="1235826"/>
            <a:ext cx="1897916" cy="40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커뮤니티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34" y="955230"/>
            <a:ext cx="8079918" cy="58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20" y="1397040"/>
            <a:ext cx="6819346" cy="49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rgbClr val="00B0F0"/>
                </a:solidFill>
              </a:rPr>
              <a:t>시스템 흐름도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A0BC9197-BC79-4B25-A142-C3BD6B31DB33}"/>
              </a:ext>
            </a:extLst>
          </p:cNvPr>
          <p:cNvSpPr/>
          <p:nvPr/>
        </p:nvSpPr>
        <p:spPr>
          <a:xfrm>
            <a:off x="5074842" y="1113227"/>
            <a:ext cx="2426492" cy="720000"/>
          </a:xfrm>
          <a:prstGeom prst="flowChartTerminator">
            <a:avLst/>
          </a:prstGeom>
          <a:noFill/>
          <a:ln w="3810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6DD9FF"/>
                </a:solidFill>
              </a:rPr>
              <a:t>IoT</a:t>
            </a:r>
            <a:endParaRPr lang="ko-KR" altLang="en-US" b="1" dirty="0">
              <a:solidFill>
                <a:srgbClr val="6DD9FF"/>
              </a:solidFill>
            </a:endParaRP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304ABBC-8A47-48FE-8837-FFFE0C502534}"/>
              </a:ext>
            </a:extLst>
          </p:cNvPr>
          <p:cNvSpPr/>
          <p:nvPr/>
        </p:nvSpPr>
        <p:spPr>
          <a:xfrm>
            <a:off x="1847341" y="2914053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온도 체크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F65D2A11-DDC0-4384-A436-248555F21800}"/>
              </a:ext>
            </a:extLst>
          </p:cNvPr>
          <p:cNvSpPr/>
          <p:nvPr/>
        </p:nvSpPr>
        <p:spPr>
          <a:xfrm>
            <a:off x="1831937" y="3609313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습도 체크</a:t>
            </a:r>
            <a:endParaRPr lang="ko-KR" altLang="en-US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10149" y="2218338"/>
            <a:ext cx="3183775" cy="3928891"/>
          </a:xfrm>
          <a:prstGeom prst="roundRect">
            <a:avLst/>
          </a:prstGeom>
          <a:noFill/>
          <a:ln w="5715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099860" y="2040742"/>
            <a:ext cx="16625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기능</a:t>
            </a: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F65D2A11-DDC0-4384-A436-248555F21800}"/>
              </a:ext>
            </a:extLst>
          </p:cNvPr>
          <p:cNvSpPr/>
          <p:nvPr/>
        </p:nvSpPr>
        <p:spPr>
          <a:xfrm>
            <a:off x="1847341" y="4305028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LCD </a:t>
            </a:r>
            <a:r>
              <a:rPr lang="ko-KR" altLang="en-US" b="1" dirty="0"/>
              <a:t>모니터 표시</a:t>
            </a:r>
            <a:endParaRPr lang="en-US" altLang="ko-KR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269641" y="2059738"/>
            <a:ext cx="87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회로도</a:t>
            </a: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F65D2A11-DDC0-4384-A436-248555F21800}"/>
              </a:ext>
            </a:extLst>
          </p:cNvPr>
          <p:cNvSpPr/>
          <p:nvPr/>
        </p:nvSpPr>
        <p:spPr>
          <a:xfrm>
            <a:off x="1847341" y="4996386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RGB LED </a:t>
            </a:r>
            <a:r>
              <a:rPr lang="ko-KR" altLang="en-US" b="1" dirty="0"/>
              <a:t>표시</a:t>
            </a:r>
            <a:endParaRPr lang="en-US" altLang="ko-KR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5" y="2357393"/>
            <a:ext cx="5792817" cy="365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74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A0BC9197-BC79-4B25-A142-C3BD6B31DB33}"/>
              </a:ext>
            </a:extLst>
          </p:cNvPr>
          <p:cNvSpPr/>
          <p:nvPr/>
        </p:nvSpPr>
        <p:spPr>
          <a:xfrm>
            <a:off x="5074842" y="1113227"/>
            <a:ext cx="2426492" cy="720000"/>
          </a:xfrm>
          <a:prstGeom prst="flowChartTerminator">
            <a:avLst/>
          </a:prstGeom>
          <a:noFill/>
          <a:ln w="3810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6DD9FF"/>
                </a:solidFill>
              </a:rPr>
              <a:t>IoT</a:t>
            </a:r>
            <a:endParaRPr lang="ko-KR" altLang="en-US" b="1" dirty="0">
              <a:solidFill>
                <a:srgbClr val="6DD9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1126" y="2202406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Serial Monitor</a:t>
            </a:r>
            <a:endParaRPr lang="ko-KR" altLang="en-US" b="1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6" y="2571738"/>
            <a:ext cx="3153019" cy="115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07" y="4214305"/>
            <a:ext cx="3111391" cy="1378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97" y="2953401"/>
            <a:ext cx="2530688" cy="2530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86" y="2953401"/>
            <a:ext cx="2500043" cy="2500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61" y="2953402"/>
            <a:ext cx="2500043" cy="2500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4145686" y="2571738"/>
            <a:ext cx="250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낮은 온도</a:t>
            </a:r>
            <a:r>
              <a:rPr lang="en-US" altLang="ko-KR" b="1" dirty="0"/>
              <a:t>(15</a:t>
            </a:r>
            <a:r>
              <a:rPr lang="ko-KR" altLang="en-US" b="1" dirty="0"/>
              <a:t>도 이하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779197" y="2571738"/>
            <a:ext cx="24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적절한 온도</a:t>
            </a:r>
            <a:r>
              <a:rPr lang="en-US" altLang="ko-KR" b="1" dirty="0"/>
              <a:t>(15~25</a:t>
            </a:r>
            <a:r>
              <a:rPr lang="ko-KR" altLang="en-US" b="1" dirty="0"/>
              <a:t>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437061" y="2571738"/>
            <a:ext cx="252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높은 온도</a:t>
            </a:r>
            <a:r>
              <a:rPr lang="en-US" altLang="ko-KR" b="1" dirty="0"/>
              <a:t>(25</a:t>
            </a:r>
            <a:r>
              <a:rPr lang="ko-KR" altLang="en-US" b="1" dirty="0"/>
              <a:t>도 이상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3417" y="3899561"/>
            <a:ext cx="166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LCD Monitor</a:t>
            </a:r>
            <a:endParaRPr lang="ko-KR" altLang="en-US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06667" y="334274"/>
            <a:ext cx="1830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rgbClr val="00B0F0"/>
                </a:solidFill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48189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94980" y="2680774"/>
            <a:ext cx="325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00B0F0"/>
                </a:solidFill>
              </a:rPr>
              <a:t>시연</a:t>
            </a:r>
            <a:endParaRPr lang="ko-KR" altLang="en-US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402625" y="279293"/>
            <a:ext cx="163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rgbClr val="00B0F0"/>
                </a:solidFill>
              </a:rPr>
              <a:t>기획 </a:t>
            </a:r>
            <a:r>
              <a:rPr lang="ko-KR" altLang="en-US" sz="2400" b="1" i="1" dirty="0" smtClean="0">
                <a:solidFill>
                  <a:srgbClr val="00B0F0"/>
                </a:solidFill>
              </a:rPr>
              <a:t> 목표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FA07C6-68BE-4949-AA31-6C164D4C2263}"/>
              </a:ext>
            </a:extLst>
          </p:cNvPr>
          <p:cNvGrpSpPr/>
          <p:nvPr/>
        </p:nvGrpSpPr>
        <p:grpSpPr>
          <a:xfrm>
            <a:off x="2818006" y="2006647"/>
            <a:ext cx="6808176" cy="400442"/>
            <a:chOff x="2382716" y="1600200"/>
            <a:chExt cx="6808176" cy="40444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DCAEA96-D81C-4250-AD34-AA3A0C9CDFC1}"/>
                </a:ext>
              </a:extLst>
            </p:cNvPr>
            <p:cNvSpPr/>
            <p:nvPr/>
          </p:nvSpPr>
          <p:spPr>
            <a:xfrm>
              <a:off x="2382716" y="1600200"/>
              <a:ext cx="404446" cy="404446"/>
            </a:xfrm>
            <a:prstGeom prst="ellipse">
              <a:avLst/>
            </a:prstGeom>
            <a:solidFill>
              <a:srgbClr val="6DD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C58911-E0A3-4E47-8073-EE019166F4C3}"/>
                </a:ext>
              </a:extLst>
            </p:cNvPr>
            <p:cNvSpPr txBox="1"/>
            <p:nvPr/>
          </p:nvSpPr>
          <p:spPr>
            <a:xfrm>
              <a:off x="3001107" y="1613847"/>
              <a:ext cx="6189785" cy="37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커뮤니티 공간을 통해 회원들간의 운동법 등 공유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6CC32C-818E-46F0-AC6C-A8C73153A2AC}"/>
              </a:ext>
            </a:extLst>
          </p:cNvPr>
          <p:cNvGrpSpPr/>
          <p:nvPr/>
        </p:nvGrpSpPr>
        <p:grpSpPr>
          <a:xfrm>
            <a:off x="2818006" y="2783301"/>
            <a:ext cx="6808176" cy="400442"/>
            <a:chOff x="2382716" y="1600200"/>
            <a:chExt cx="6808176" cy="40444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5C5B042-4CB4-4154-827F-D26BCE520BFB}"/>
                </a:ext>
              </a:extLst>
            </p:cNvPr>
            <p:cNvSpPr/>
            <p:nvPr/>
          </p:nvSpPr>
          <p:spPr>
            <a:xfrm>
              <a:off x="2382716" y="1600200"/>
              <a:ext cx="404446" cy="404446"/>
            </a:xfrm>
            <a:prstGeom prst="ellipse">
              <a:avLst/>
            </a:prstGeom>
            <a:solidFill>
              <a:srgbClr val="6DD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D1AB95-41ED-4A06-AB33-52B5F5D719DB}"/>
                </a:ext>
              </a:extLst>
            </p:cNvPr>
            <p:cNvSpPr txBox="1"/>
            <p:nvPr/>
          </p:nvSpPr>
          <p:spPr>
            <a:xfrm>
              <a:off x="3001107" y="1613847"/>
              <a:ext cx="6189785" cy="37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자신만의 루틴을 만들어 타이머를 사용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952D6E-8A51-4765-B2CA-799044D107C5}"/>
              </a:ext>
            </a:extLst>
          </p:cNvPr>
          <p:cNvGrpSpPr/>
          <p:nvPr/>
        </p:nvGrpSpPr>
        <p:grpSpPr>
          <a:xfrm>
            <a:off x="2818006" y="3559736"/>
            <a:ext cx="6808176" cy="400442"/>
            <a:chOff x="2382716" y="1600200"/>
            <a:chExt cx="6808176" cy="40444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F84D2D2-EDF7-49FF-8C95-4121F53FA560}"/>
                </a:ext>
              </a:extLst>
            </p:cNvPr>
            <p:cNvSpPr/>
            <p:nvPr/>
          </p:nvSpPr>
          <p:spPr>
            <a:xfrm>
              <a:off x="2382716" y="1600200"/>
              <a:ext cx="404446" cy="404446"/>
            </a:xfrm>
            <a:prstGeom prst="ellipse">
              <a:avLst/>
            </a:prstGeom>
            <a:solidFill>
              <a:srgbClr val="6DD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D509A8-E4D4-4684-A61F-C354E64B41C3}"/>
                </a:ext>
              </a:extLst>
            </p:cNvPr>
            <p:cNvSpPr txBox="1"/>
            <p:nvPr/>
          </p:nvSpPr>
          <p:spPr>
            <a:xfrm>
              <a:off x="3001107" y="1613847"/>
              <a:ext cx="6189785" cy="37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자신에게 맞는 트레이너 추천 및 선택 가능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923A0A-7F14-4DA2-A416-82F1EBED67FF}"/>
              </a:ext>
            </a:extLst>
          </p:cNvPr>
          <p:cNvGrpSpPr/>
          <p:nvPr/>
        </p:nvGrpSpPr>
        <p:grpSpPr>
          <a:xfrm>
            <a:off x="2818006" y="4370851"/>
            <a:ext cx="6808176" cy="400442"/>
            <a:chOff x="2382716" y="1600200"/>
            <a:chExt cx="6808176" cy="40444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09095A-C1EA-495B-9384-FEB5FE521460}"/>
                </a:ext>
              </a:extLst>
            </p:cNvPr>
            <p:cNvSpPr/>
            <p:nvPr/>
          </p:nvSpPr>
          <p:spPr>
            <a:xfrm>
              <a:off x="2382716" y="1600200"/>
              <a:ext cx="404446" cy="404446"/>
            </a:xfrm>
            <a:prstGeom prst="ellipse">
              <a:avLst/>
            </a:prstGeom>
            <a:solidFill>
              <a:srgbClr val="6DD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782160-B1EC-45BF-8E9E-1DE8BD7420FE}"/>
                </a:ext>
              </a:extLst>
            </p:cNvPr>
            <p:cNvSpPr txBox="1"/>
            <p:nvPr/>
          </p:nvSpPr>
          <p:spPr>
            <a:xfrm>
              <a:off x="3001107" y="1613847"/>
              <a:ext cx="6189785" cy="37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자신에게 맞는 헬스장 비교 및 선택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07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12393" y="294382"/>
            <a:ext cx="373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 smtClean="0">
                <a:solidFill>
                  <a:srgbClr val="00B0F0"/>
                </a:solidFill>
              </a:rPr>
              <a:t>후기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4304ABBC-8A47-48FE-8837-FFFE0C502534}"/>
              </a:ext>
            </a:extLst>
          </p:cNvPr>
          <p:cNvSpPr/>
          <p:nvPr/>
        </p:nvSpPr>
        <p:spPr>
          <a:xfrm>
            <a:off x="1146205" y="934818"/>
            <a:ext cx="1458001" cy="661028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김은지</a:t>
            </a:r>
            <a:endParaRPr lang="ko-KR" altLang="en-US" sz="1600" b="1" dirty="0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4304ABBC-8A47-48FE-8837-FFFE0C502534}"/>
              </a:ext>
            </a:extLst>
          </p:cNvPr>
          <p:cNvSpPr/>
          <p:nvPr/>
        </p:nvSpPr>
        <p:spPr>
          <a:xfrm>
            <a:off x="1146204" y="2625212"/>
            <a:ext cx="1458001" cy="661028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김현희</a:t>
            </a:r>
            <a:endParaRPr lang="ko-KR" altLang="en-US" sz="1600" b="1" dirty="0"/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4304ABBC-8A47-48FE-8837-FFFE0C502534}"/>
              </a:ext>
            </a:extLst>
          </p:cNvPr>
          <p:cNvSpPr/>
          <p:nvPr/>
        </p:nvSpPr>
        <p:spPr>
          <a:xfrm>
            <a:off x="1146205" y="4370191"/>
            <a:ext cx="1458001" cy="661028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김찬민</a:t>
            </a:r>
            <a:endParaRPr lang="ko-KR" altLang="en-US" sz="1600" b="1" dirty="0"/>
          </a:p>
        </p:txBody>
      </p:sp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id="{4304ABBC-8A47-48FE-8837-FFFE0C502534}"/>
              </a:ext>
            </a:extLst>
          </p:cNvPr>
          <p:cNvSpPr/>
          <p:nvPr/>
        </p:nvSpPr>
        <p:spPr>
          <a:xfrm>
            <a:off x="1146205" y="5699714"/>
            <a:ext cx="1458001" cy="661028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이연우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14664" y="2041619"/>
            <a:ext cx="8817118" cy="185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프로젝트를 진행하면서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개발은 특히 협업과 대화가 가장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중요하다고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깨달았습니다</a:t>
            </a:r>
          </a:p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프로젝트다보니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분업이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잘되어야하고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자신이 맡은 부분에 집중하여 주어진 문제들을 잘 해결해야한다고 생각했습니다</a:t>
            </a:r>
          </a:p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앞으로 프로젝트 또는 협업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분업하게 된다면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나에게 주어진 역할에 집중하여 더 완벽함을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추구해야겠다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생각했습니다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20685" y="4239040"/>
            <a:ext cx="8460115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프로젝트를 진행하면서 미흡하고 아쉬운 부분이 엄청 많았지만 팀원들의 도움으로 우여곡절 끝에 프로젝트를 마무리하게 되어서 감사했습니다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앞으로 부족한 부분을 보완하면서 좋은 개발자로 성장하고 싶은 생각이 많이 듭니다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20685" y="5707063"/>
            <a:ext cx="8460115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조원들과 함께 고민한 프로젝트를 성공적으로 마칠 수 있게 되어 기쁘고 모두의 노력이 결실을 맺는 순간이 기억에 남을 것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같습니다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4664" y="942167"/>
            <a:ext cx="846613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처음 시작할 때의 욕심만큼 개발하지 못한 부분도 있어 아쉬움이 남았지만 차후 보완하여 더욱 완성된 작품을 만들어 보겠습니다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60400" y="1902691"/>
            <a:ext cx="10958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60400" y="4008582"/>
            <a:ext cx="10958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60400" y="5458691"/>
            <a:ext cx="10958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52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94980" y="2680774"/>
            <a:ext cx="325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err="1" smtClean="0">
                <a:solidFill>
                  <a:srgbClr val="00B0F0"/>
                </a:solidFill>
              </a:rPr>
              <a:t>QnA</a:t>
            </a:r>
            <a:endParaRPr lang="ko-KR" altLang="en-US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1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94980" y="2680774"/>
            <a:ext cx="325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00B0F0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4131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12393" y="294382"/>
            <a:ext cx="373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rgbClr val="00B0F0"/>
                </a:solidFill>
              </a:rPr>
              <a:t>팀원 및 담당 업무 소개</a:t>
            </a:r>
          </a:p>
        </p:txBody>
      </p:sp>
      <p:sp>
        <p:nvSpPr>
          <p:cNvPr id="33" name="모서리가 둥근 직사각형 10">
            <a:extLst>
              <a:ext uri="{FF2B5EF4-FFF2-40B4-BE49-F238E27FC236}">
                <a16:creationId xmlns:a16="http://schemas.microsoft.com/office/drawing/2014/main" id="{96C4F0FD-6AEB-7A29-CF2B-90E55DEC3367}"/>
              </a:ext>
            </a:extLst>
          </p:cNvPr>
          <p:cNvSpPr/>
          <p:nvPr/>
        </p:nvSpPr>
        <p:spPr>
          <a:xfrm>
            <a:off x="1589359" y="2167900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3B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김은지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714375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7C7C7C"/>
                </a:solidFill>
              </a:rPr>
              <a:t>웹</a:t>
            </a:r>
            <a:r>
              <a:rPr lang="en-US" altLang="ko-KR" sz="900" b="1" dirty="0">
                <a:solidFill>
                  <a:srgbClr val="7C7C7C"/>
                </a:solidFill>
              </a:rPr>
              <a:t>: </a:t>
            </a:r>
            <a:r>
              <a:rPr lang="ko-KR" altLang="en-US" sz="900" b="1" dirty="0">
                <a:solidFill>
                  <a:srgbClr val="7C7C7C"/>
                </a:solidFill>
              </a:rPr>
              <a:t>로그인 및 회원가입 화면 구현</a:t>
            </a:r>
            <a:r>
              <a:rPr lang="en-US" altLang="ko-KR" sz="900" b="1" dirty="0">
                <a:solidFill>
                  <a:srgbClr val="7C7C7C"/>
                </a:solidFill>
              </a:rPr>
              <a:t>, </a:t>
            </a:r>
            <a:r>
              <a:rPr lang="ko-KR" altLang="en-US" sz="900" b="1" dirty="0">
                <a:solidFill>
                  <a:srgbClr val="7C7C7C"/>
                </a:solidFill>
              </a:rPr>
              <a:t>기본 양식 개발 환경 구축</a:t>
            </a:r>
            <a:r>
              <a:rPr lang="en-US" altLang="ko-KR" sz="900" b="1" dirty="0">
                <a:solidFill>
                  <a:srgbClr val="7C7C7C"/>
                </a:solidFill>
              </a:rPr>
              <a:t>,</a:t>
            </a:r>
          </a:p>
          <a:p>
            <a:pPr marL="714375"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rgbClr val="7C7C7C"/>
                </a:solidFill>
              </a:rPr>
              <a:t>	</a:t>
            </a:r>
            <a:r>
              <a:rPr lang="ko-KR" altLang="en-US" sz="900" b="1" dirty="0">
                <a:solidFill>
                  <a:srgbClr val="7C7C7C"/>
                </a:solidFill>
              </a:rPr>
              <a:t>공지사항 페이지 구현</a:t>
            </a:r>
            <a:endParaRPr lang="en-US" altLang="ko-KR" sz="900" b="1" dirty="0">
              <a:solidFill>
                <a:srgbClr val="7C7C7C"/>
              </a:solidFill>
            </a:endParaRPr>
          </a:p>
          <a:p>
            <a:pPr marL="714375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7C7C7C"/>
                </a:solidFill>
              </a:rPr>
              <a:t>앱</a:t>
            </a:r>
            <a:r>
              <a:rPr lang="en-US" altLang="ko-KR" sz="900" b="1" dirty="0">
                <a:solidFill>
                  <a:srgbClr val="7C7C7C"/>
                </a:solidFill>
              </a:rPr>
              <a:t>: </a:t>
            </a:r>
            <a:r>
              <a:rPr lang="ko-KR" altLang="en-US" sz="900" b="1" dirty="0">
                <a:solidFill>
                  <a:srgbClr val="7C7C7C"/>
                </a:solidFill>
              </a:rPr>
              <a:t>사용자가 직접 운동 리스트를 만들어 사용 하는 타이머 제작</a:t>
            </a:r>
            <a:endParaRPr lang="en-US" altLang="ko-KR" sz="900" b="1" dirty="0">
              <a:solidFill>
                <a:srgbClr val="7C7C7C"/>
              </a:solidFill>
            </a:endParaRPr>
          </a:p>
        </p:txBody>
      </p:sp>
      <p:sp>
        <p:nvSpPr>
          <p:cNvPr id="37" name="양쪽 모서리가 둥근 사각형 19">
            <a:extLst>
              <a:ext uri="{FF2B5EF4-FFF2-40B4-BE49-F238E27FC236}">
                <a16:creationId xmlns:a16="http://schemas.microsoft.com/office/drawing/2014/main" id="{CD329DDD-7CE3-A169-373A-30CECF3D59B7}"/>
              </a:ext>
            </a:extLst>
          </p:cNvPr>
          <p:cNvSpPr/>
          <p:nvPr/>
        </p:nvSpPr>
        <p:spPr>
          <a:xfrm rot="16200000" flipH="1">
            <a:off x="1355365" y="2409441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6DD9FF"/>
          </a:solidFill>
          <a:ln w="19050">
            <a:solidFill>
              <a:srgbClr val="5E3B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조장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10">
            <a:extLst>
              <a:ext uri="{FF2B5EF4-FFF2-40B4-BE49-F238E27FC236}">
                <a16:creationId xmlns:a16="http://schemas.microsoft.com/office/drawing/2014/main" id="{96C4F0FD-6AEB-7A29-CF2B-90E55DEC3367}"/>
              </a:ext>
            </a:extLst>
          </p:cNvPr>
          <p:cNvSpPr/>
          <p:nvPr/>
        </p:nvSpPr>
        <p:spPr>
          <a:xfrm>
            <a:off x="1589359" y="3950567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3B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김찬민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714375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7C7C7C"/>
                </a:solidFill>
              </a:rPr>
              <a:t>웹</a:t>
            </a:r>
            <a:r>
              <a:rPr lang="en-US" altLang="ko-KR" sz="900" b="1" dirty="0">
                <a:solidFill>
                  <a:srgbClr val="7C7C7C"/>
                </a:solidFill>
              </a:rPr>
              <a:t>: </a:t>
            </a:r>
            <a:r>
              <a:rPr lang="ko-KR" altLang="en-US" sz="900" b="1" dirty="0">
                <a:solidFill>
                  <a:srgbClr val="7C7C7C"/>
                </a:solidFill>
              </a:rPr>
              <a:t>헬스장 찾기 및 강사 매칭 페이지 구현</a:t>
            </a:r>
            <a:endParaRPr lang="en-US" altLang="ko-KR" sz="900" b="1" dirty="0">
              <a:solidFill>
                <a:srgbClr val="7C7C7C"/>
              </a:solidFill>
            </a:endParaRPr>
          </a:p>
          <a:p>
            <a:pPr marL="714375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7C7C7C"/>
                </a:solidFill>
              </a:rPr>
              <a:t>앱</a:t>
            </a:r>
            <a:r>
              <a:rPr lang="en-US" altLang="ko-KR" sz="900" b="1" dirty="0">
                <a:solidFill>
                  <a:srgbClr val="7C7C7C"/>
                </a:solidFill>
              </a:rPr>
              <a:t>: </a:t>
            </a:r>
            <a:r>
              <a:rPr lang="ko-KR" altLang="en-US" sz="900" b="1" dirty="0">
                <a:solidFill>
                  <a:srgbClr val="7C7C7C"/>
                </a:solidFill>
              </a:rPr>
              <a:t>로그인 및 회원 가입</a:t>
            </a:r>
            <a:r>
              <a:rPr lang="en-US" altLang="ko-KR" sz="900" b="1" dirty="0">
                <a:solidFill>
                  <a:srgbClr val="7C7C7C"/>
                </a:solidFill>
              </a:rPr>
              <a:t>, </a:t>
            </a:r>
            <a:r>
              <a:rPr lang="ko-KR" altLang="en-US" sz="900" b="1" dirty="0">
                <a:solidFill>
                  <a:srgbClr val="7C7C7C"/>
                </a:solidFill>
              </a:rPr>
              <a:t>안드로이드의 기본적인 형식 제작</a:t>
            </a:r>
            <a:endParaRPr lang="en-US" altLang="ko-KR" sz="900" b="1" dirty="0">
              <a:solidFill>
                <a:srgbClr val="7C7C7C"/>
              </a:solidFill>
            </a:endParaRPr>
          </a:p>
        </p:txBody>
      </p:sp>
      <p:sp>
        <p:nvSpPr>
          <p:cNvPr id="43" name="양쪽 모서리가 둥근 사각형 19">
            <a:extLst>
              <a:ext uri="{FF2B5EF4-FFF2-40B4-BE49-F238E27FC236}">
                <a16:creationId xmlns:a16="http://schemas.microsoft.com/office/drawing/2014/main" id="{CD329DDD-7CE3-A169-373A-30CECF3D59B7}"/>
              </a:ext>
            </a:extLst>
          </p:cNvPr>
          <p:cNvSpPr/>
          <p:nvPr/>
        </p:nvSpPr>
        <p:spPr>
          <a:xfrm rot="16200000" flipH="1">
            <a:off x="1355365" y="4192108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6DD9FF"/>
          </a:solidFill>
          <a:ln w="19050">
            <a:solidFill>
              <a:srgbClr val="5E3B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조원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9" name="모서리가 둥근 직사각형 10">
            <a:extLst>
              <a:ext uri="{FF2B5EF4-FFF2-40B4-BE49-F238E27FC236}">
                <a16:creationId xmlns:a16="http://schemas.microsoft.com/office/drawing/2014/main" id="{96C4F0FD-6AEB-7A29-CF2B-90E55DEC3367}"/>
              </a:ext>
            </a:extLst>
          </p:cNvPr>
          <p:cNvSpPr/>
          <p:nvPr/>
        </p:nvSpPr>
        <p:spPr>
          <a:xfrm>
            <a:off x="6478306" y="2175446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3B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김현희</a:t>
            </a:r>
          </a:p>
          <a:p>
            <a:pPr marL="714375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7C7C7C"/>
                </a:solidFill>
              </a:rPr>
              <a:t>웹</a:t>
            </a:r>
            <a:r>
              <a:rPr lang="en-US" altLang="ko-KR" sz="900" b="1" dirty="0">
                <a:solidFill>
                  <a:srgbClr val="7C7C7C"/>
                </a:solidFill>
              </a:rPr>
              <a:t>: </a:t>
            </a:r>
            <a:r>
              <a:rPr lang="ko-KR" altLang="en-US" sz="900" b="1" dirty="0">
                <a:solidFill>
                  <a:srgbClr val="7C7C7C"/>
                </a:solidFill>
              </a:rPr>
              <a:t>헬스 커뮤니티 게시판 구현 </a:t>
            </a:r>
            <a:r>
              <a:rPr lang="en-US" altLang="ko-KR" sz="900" b="1" dirty="0">
                <a:solidFill>
                  <a:srgbClr val="7C7C7C"/>
                </a:solidFill>
              </a:rPr>
              <a:t>- </a:t>
            </a:r>
            <a:r>
              <a:rPr lang="ko-KR" altLang="en-US" sz="900" b="1" dirty="0">
                <a:solidFill>
                  <a:srgbClr val="7C7C7C"/>
                </a:solidFill>
              </a:rPr>
              <a:t>글쓰기</a:t>
            </a:r>
            <a:r>
              <a:rPr lang="en-US" altLang="ko-KR" sz="900" b="1" dirty="0">
                <a:solidFill>
                  <a:srgbClr val="7C7C7C"/>
                </a:solidFill>
              </a:rPr>
              <a:t>, </a:t>
            </a:r>
            <a:r>
              <a:rPr lang="ko-KR" altLang="en-US" sz="900" b="1" dirty="0">
                <a:solidFill>
                  <a:srgbClr val="7C7C7C"/>
                </a:solidFill>
              </a:rPr>
              <a:t>첨부파일</a:t>
            </a:r>
            <a:r>
              <a:rPr lang="en-US" altLang="ko-KR" sz="900" b="1" dirty="0">
                <a:solidFill>
                  <a:srgbClr val="7C7C7C"/>
                </a:solidFill>
              </a:rPr>
              <a:t>, </a:t>
            </a:r>
            <a:r>
              <a:rPr lang="ko-KR" altLang="en-US" sz="900" b="1" dirty="0">
                <a:solidFill>
                  <a:srgbClr val="7C7C7C"/>
                </a:solidFill>
              </a:rPr>
              <a:t>댓글</a:t>
            </a:r>
            <a:endParaRPr lang="en-US" altLang="ko-KR" sz="900" b="1" dirty="0">
              <a:solidFill>
                <a:srgbClr val="7C7C7C"/>
              </a:solidFill>
            </a:endParaRPr>
          </a:p>
          <a:p>
            <a:pPr marL="714375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7C7C7C"/>
                </a:solidFill>
              </a:rPr>
              <a:t>앱</a:t>
            </a:r>
            <a:r>
              <a:rPr lang="en-US" altLang="ko-KR" sz="900" b="1" dirty="0">
                <a:solidFill>
                  <a:srgbClr val="7C7C7C"/>
                </a:solidFill>
              </a:rPr>
              <a:t>: </a:t>
            </a:r>
            <a:r>
              <a:rPr lang="ko-KR" altLang="en-US" sz="900" b="1" dirty="0">
                <a:solidFill>
                  <a:srgbClr val="7C7C7C"/>
                </a:solidFill>
              </a:rPr>
              <a:t>헬스 커뮤니티 게시판 구현</a:t>
            </a:r>
            <a:endParaRPr lang="en-US" altLang="ko-KR" sz="900" b="1" dirty="0">
              <a:solidFill>
                <a:srgbClr val="7C7C7C"/>
              </a:solidFill>
            </a:endParaRPr>
          </a:p>
        </p:txBody>
      </p:sp>
      <p:sp>
        <p:nvSpPr>
          <p:cNvPr id="63" name="양쪽 모서리가 둥근 사각형 19">
            <a:extLst>
              <a:ext uri="{FF2B5EF4-FFF2-40B4-BE49-F238E27FC236}">
                <a16:creationId xmlns:a16="http://schemas.microsoft.com/office/drawing/2014/main" id="{CD329DDD-7CE3-A169-373A-30CECF3D59B7}"/>
              </a:ext>
            </a:extLst>
          </p:cNvPr>
          <p:cNvSpPr/>
          <p:nvPr/>
        </p:nvSpPr>
        <p:spPr>
          <a:xfrm rot="16200000" flipH="1">
            <a:off x="6244313" y="2409441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6DD9FF"/>
          </a:solidFill>
          <a:ln w="19050">
            <a:solidFill>
              <a:srgbClr val="5E3B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조원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모서리가 둥근 직사각형 10">
            <a:extLst>
              <a:ext uri="{FF2B5EF4-FFF2-40B4-BE49-F238E27FC236}">
                <a16:creationId xmlns:a16="http://schemas.microsoft.com/office/drawing/2014/main" id="{96C4F0FD-6AEB-7A29-CF2B-90E55DEC3367}"/>
              </a:ext>
            </a:extLst>
          </p:cNvPr>
          <p:cNvSpPr/>
          <p:nvPr/>
        </p:nvSpPr>
        <p:spPr>
          <a:xfrm>
            <a:off x="6478307" y="3950567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3B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이연우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714375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7C7C7C"/>
                </a:solidFill>
              </a:rPr>
              <a:t>앱</a:t>
            </a:r>
            <a:r>
              <a:rPr lang="en-US" altLang="ko-KR" sz="900" b="1" dirty="0">
                <a:solidFill>
                  <a:srgbClr val="7C7C7C"/>
                </a:solidFill>
              </a:rPr>
              <a:t>: </a:t>
            </a:r>
            <a:r>
              <a:rPr lang="ko-KR" altLang="en-US" sz="900" b="1" dirty="0">
                <a:solidFill>
                  <a:srgbClr val="7C7C7C"/>
                </a:solidFill>
              </a:rPr>
              <a:t>트레이너  소개 및 추천 기능 구현 </a:t>
            </a:r>
            <a:endParaRPr lang="en-US" altLang="ko-KR" sz="900" b="1" dirty="0">
              <a:solidFill>
                <a:srgbClr val="7C7C7C"/>
              </a:solidFill>
            </a:endParaRPr>
          </a:p>
          <a:p>
            <a:pPr marL="714375"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rgbClr val="7C7C7C"/>
                </a:solidFill>
              </a:rPr>
              <a:t>IoT: </a:t>
            </a:r>
            <a:r>
              <a:rPr lang="ko-KR" altLang="en-US" sz="900" b="1" dirty="0">
                <a:solidFill>
                  <a:srgbClr val="7C7C7C"/>
                </a:solidFill>
              </a:rPr>
              <a:t> 온</a:t>
            </a:r>
            <a:r>
              <a:rPr lang="en-US" altLang="ko-KR" sz="900" b="1" dirty="0">
                <a:solidFill>
                  <a:srgbClr val="7C7C7C"/>
                </a:solidFill>
              </a:rPr>
              <a:t>/</a:t>
            </a:r>
            <a:r>
              <a:rPr lang="ko-KR" altLang="en-US" sz="900" b="1" dirty="0">
                <a:solidFill>
                  <a:srgbClr val="7C7C7C"/>
                </a:solidFill>
              </a:rPr>
              <a:t>습도 측정 기기 제작</a:t>
            </a:r>
            <a:endParaRPr lang="ko-KR" altLang="en-US" sz="900" dirty="0">
              <a:solidFill>
                <a:srgbClr val="7C7C7C"/>
              </a:solidFill>
            </a:endParaRPr>
          </a:p>
        </p:txBody>
      </p:sp>
      <p:sp>
        <p:nvSpPr>
          <p:cNvPr id="113" name="양쪽 모서리가 둥근 사각형 19">
            <a:extLst>
              <a:ext uri="{FF2B5EF4-FFF2-40B4-BE49-F238E27FC236}">
                <a16:creationId xmlns:a16="http://schemas.microsoft.com/office/drawing/2014/main" id="{CD329DDD-7CE3-A169-373A-30CECF3D59B7}"/>
              </a:ext>
            </a:extLst>
          </p:cNvPr>
          <p:cNvSpPr/>
          <p:nvPr/>
        </p:nvSpPr>
        <p:spPr>
          <a:xfrm rot="16200000" flipH="1">
            <a:off x="6244313" y="4192108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6DD9FF"/>
          </a:solidFill>
          <a:ln w="19050">
            <a:solidFill>
              <a:srgbClr val="5E3B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조원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7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06667" y="334274"/>
            <a:ext cx="1830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rgbClr val="00B0F0"/>
                </a:solidFill>
              </a:rPr>
              <a:t>개발 일정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4A059B9-4B3B-4836-857D-9C22377A4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949048"/>
              </p:ext>
            </p:extLst>
          </p:nvPr>
        </p:nvGraphicFramePr>
        <p:xfrm>
          <a:off x="1356391" y="1522112"/>
          <a:ext cx="9955368" cy="4483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296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9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2/15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2/22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3/1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3/7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3/14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4/1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4/7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4/14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4/21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5/1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5/7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5/16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21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1356391" y="2516845"/>
            <a:ext cx="1669124" cy="144000"/>
          </a:xfrm>
          <a:prstGeom prst="roundRect">
            <a:avLst>
              <a:gd name="adj" fmla="val 50000"/>
            </a:avLst>
          </a:prstGeom>
          <a:solidFill>
            <a:srgbClr val="6DD9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DD9FF"/>
              </a:solidFill>
            </a:endParaRPr>
          </a:p>
        </p:txBody>
      </p:sp>
      <p:sp>
        <p:nvSpPr>
          <p:cNvPr id="21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2238000" y="2109252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아이디어 회의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2880708" y="2824097"/>
            <a:ext cx="2880000" cy="144000"/>
          </a:xfrm>
          <a:prstGeom prst="roundRect">
            <a:avLst>
              <a:gd name="adj" fmla="val 50000"/>
            </a:avLst>
          </a:prstGeom>
          <a:solidFill>
            <a:srgbClr val="6DD9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DD9FF"/>
              </a:solidFill>
            </a:endParaRPr>
          </a:p>
        </p:txBody>
      </p:sp>
      <p:sp>
        <p:nvSpPr>
          <p:cNvPr id="23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5008106" y="3189676"/>
            <a:ext cx="2160000" cy="144000"/>
          </a:xfrm>
          <a:prstGeom prst="roundRect">
            <a:avLst>
              <a:gd name="adj" fmla="val 50000"/>
            </a:avLst>
          </a:prstGeom>
          <a:solidFill>
            <a:srgbClr val="6DD9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5649028" y="3638351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6DD9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7168106" y="4514387"/>
            <a:ext cx="2880000" cy="144000"/>
          </a:xfrm>
          <a:prstGeom prst="roundRect">
            <a:avLst>
              <a:gd name="adj" fmla="val 50000"/>
            </a:avLst>
          </a:prstGeom>
          <a:solidFill>
            <a:srgbClr val="6DD9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4095568" y="2416504"/>
            <a:ext cx="1564920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화면구성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6511393" y="2773927"/>
            <a:ext cx="1547266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기능 구현 및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 개발 완료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7893876" y="3199893"/>
            <a:ext cx="1355152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웹 화면 구성 및 개발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 완료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8416000" y="4075929"/>
            <a:ext cx="1931364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IoT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아이디어 회의 및 개발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8827985" y="5343626"/>
            <a:ext cx="2160000" cy="144000"/>
          </a:xfrm>
          <a:prstGeom prst="roundRect">
            <a:avLst>
              <a:gd name="adj" fmla="val 50000"/>
            </a:avLst>
          </a:prstGeom>
          <a:solidFill>
            <a:srgbClr val="6DD9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9664687" y="4946665"/>
            <a:ext cx="1647072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및 웹 개발 고도화 및 안정화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19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1010553" y="2075486"/>
            <a:ext cx="2882294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자신만의 루틴을 담은 타이머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자신만의 운동 루틴을 만들어 개인의 선호에 맞춰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운동을 보다 쉽고 편리하게 시작할 수 있습니다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1010553" y="4688778"/>
            <a:ext cx="288229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헬스 커뮤니티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사람들과 함께 소통하고 공유하며 더 나은 운동법과 예쁜 몸매를 가꿀 수 있습니다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8551339" y="2075486"/>
            <a:ext cx="288229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헬스장 추천 및 찾기 기능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7C7C7C"/>
                </a:solidFill>
              </a:rPr>
              <a:t>헬스장의 가격 </a:t>
            </a:r>
            <a:r>
              <a:rPr lang="en-US" altLang="ko-KR" sz="1100" dirty="0">
                <a:solidFill>
                  <a:srgbClr val="7C7C7C"/>
                </a:solidFill>
              </a:rPr>
              <a:t>, </a:t>
            </a:r>
            <a:r>
              <a:rPr lang="ko-KR" altLang="en-US" sz="1100" dirty="0">
                <a:solidFill>
                  <a:srgbClr val="7C7C7C"/>
                </a:solidFill>
              </a:rPr>
              <a:t>위치 </a:t>
            </a:r>
            <a:r>
              <a:rPr lang="en-US" altLang="ko-KR" sz="1100" dirty="0">
                <a:solidFill>
                  <a:srgbClr val="7C7C7C"/>
                </a:solidFill>
              </a:rPr>
              <a:t>, </a:t>
            </a:r>
            <a:r>
              <a:rPr lang="ko-KR" altLang="en-US" sz="1100" dirty="0">
                <a:solidFill>
                  <a:srgbClr val="7C7C7C"/>
                </a:solidFill>
              </a:rPr>
              <a:t>소속 트레이너 들을 고려해 헬스장을 추천 받을 수 있습니다</a:t>
            </a:r>
            <a:endParaRPr lang="en-US" altLang="ko-KR" sz="1100" dirty="0">
              <a:solidFill>
                <a:srgbClr val="7C7C7C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8551338" y="4689178"/>
            <a:ext cx="288229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헬스 트레이너 추천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트레이너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PT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가격 비교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위치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운동 방식을 고려해 트레이너를 추천 받을 수 있습니다</a:t>
            </a:r>
            <a:endParaRPr lang="en-US" altLang="ko-KR" sz="1100" dirty="0">
              <a:solidFill>
                <a:srgbClr val="0070C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92392-C42D-4824-B3BE-0670D1DA67C4}"/>
              </a:ext>
            </a:extLst>
          </p:cNvPr>
          <p:cNvGrpSpPr/>
          <p:nvPr/>
        </p:nvGrpSpPr>
        <p:grpSpPr>
          <a:xfrm>
            <a:off x="4168979" y="1991920"/>
            <a:ext cx="4106228" cy="4004902"/>
            <a:chOff x="3780472" y="2789900"/>
            <a:chExt cx="3087991" cy="3011791"/>
          </a:xfrm>
          <a:solidFill>
            <a:srgbClr val="6DD9FF"/>
          </a:solidFill>
        </p:grpSpPr>
        <p:sp>
          <p:nvSpPr>
            <p:cNvPr id="34" name="자유형: 도형 20">
              <a:extLst>
                <a:ext uri="{FF2B5EF4-FFF2-40B4-BE49-F238E27FC236}">
                  <a16:creationId xmlns:a16="http://schemas.microsoft.com/office/drawing/2014/main" id="{4F75E182-5C9B-4A14-94EE-0B511C1DD238}"/>
                </a:ext>
              </a:extLst>
            </p:cNvPr>
            <p:cNvSpPr/>
            <p:nvPr/>
          </p:nvSpPr>
          <p:spPr>
            <a:xfrm>
              <a:off x="3780472" y="2789900"/>
              <a:ext cx="1782128" cy="1098204"/>
            </a:xfrm>
            <a:custGeom>
              <a:avLst/>
              <a:gdLst>
                <a:gd name="connsiteX0" fmla="*/ 94047 w 1038700"/>
                <a:gd name="connsiteY0" fmla="*/ 0 h 640080"/>
                <a:gd name="connsiteX1" fmla="*/ 546033 w 1038700"/>
                <a:gd name="connsiteY1" fmla="*/ 0 h 640080"/>
                <a:gd name="connsiteX2" fmla="*/ 640080 w 1038700"/>
                <a:gd name="connsiteY2" fmla="*/ 94047 h 640080"/>
                <a:gd name="connsiteX3" fmla="*/ 640080 w 1038700"/>
                <a:gd name="connsiteY3" fmla="*/ 516251 h 640080"/>
                <a:gd name="connsiteX4" fmla="*/ 579020 w 1038700"/>
                <a:gd name="connsiteY4" fmla="*/ 516251 h 640080"/>
                <a:gd name="connsiteX5" fmla="*/ 579020 w 1038700"/>
                <a:gd name="connsiteY5" fmla="*/ 111898 h 640080"/>
                <a:gd name="connsiteX6" fmla="*/ 528182 w 1038700"/>
                <a:gd name="connsiteY6" fmla="*/ 61060 h 640080"/>
                <a:gd name="connsiteX7" fmla="*/ 111898 w 1038700"/>
                <a:gd name="connsiteY7" fmla="*/ 61060 h 640080"/>
                <a:gd name="connsiteX8" fmla="*/ 61060 w 1038700"/>
                <a:gd name="connsiteY8" fmla="*/ 111898 h 640080"/>
                <a:gd name="connsiteX9" fmla="*/ 61060 w 1038700"/>
                <a:gd name="connsiteY9" fmla="*/ 528182 h 640080"/>
                <a:gd name="connsiteX10" fmla="*/ 111898 w 1038700"/>
                <a:gd name="connsiteY10" fmla="*/ 579020 h 640080"/>
                <a:gd name="connsiteX11" fmla="*/ 339565 w 1038700"/>
                <a:gd name="connsiteY11" fmla="*/ 579020 h 640080"/>
                <a:gd name="connsiteX12" fmla="*/ 339565 w 1038700"/>
                <a:gd name="connsiteY12" fmla="*/ 578643 h 640080"/>
                <a:gd name="connsiteX13" fmla="*/ 1038700 w 1038700"/>
                <a:gd name="connsiteY13" fmla="*/ 578643 h 640080"/>
                <a:gd name="connsiteX14" fmla="*/ 1038700 w 1038700"/>
                <a:gd name="connsiteY14" fmla="*/ 640080 h 640080"/>
                <a:gd name="connsiteX15" fmla="*/ 489823 w 1038700"/>
                <a:gd name="connsiteY15" fmla="*/ 640080 h 640080"/>
                <a:gd name="connsiteX16" fmla="*/ 339565 w 1038700"/>
                <a:gd name="connsiteY16" fmla="*/ 640080 h 640080"/>
                <a:gd name="connsiteX17" fmla="*/ 94047 w 1038700"/>
                <a:gd name="connsiteY17" fmla="*/ 640080 h 640080"/>
                <a:gd name="connsiteX18" fmla="*/ 0 w 1038700"/>
                <a:gd name="connsiteY18" fmla="*/ 546033 h 640080"/>
                <a:gd name="connsiteX19" fmla="*/ 0 w 1038700"/>
                <a:gd name="connsiteY19" fmla="*/ 94047 h 640080"/>
                <a:gd name="connsiteX20" fmla="*/ 94047 w 1038700"/>
                <a:gd name="connsiteY20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8700" h="640080">
                  <a:moveTo>
                    <a:pt x="94047" y="0"/>
                  </a:moveTo>
                  <a:lnTo>
                    <a:pt x="546033" y="0"/>
                  </a:lnTo>
                  <a:cubicBezTo>
                    <a:pt x="597974" y="0"/>
                    <a:pt x="640080" y="42106"/>
                    <a:pt x="640080" y="94047"/>
                  </a:cubicBezTo>
                  <a:lnTo>
                    <a:pt x="640080" y="516251"/>
                  </a:lnTo>
                  <a:lnTo>
                    <a:pt x="579020" y="516251"/>
                  </a:lnTo>
                  <a:lnTo>
                    <a:pt x="579020" y="111898"/>
                  </a:lnTo>
                  <a:cubicBezTo>
                    <a:pt x="579020" y="83821"/>
                    <a:pt x="556259" y="61060"/>
                    <a:pt x="528182" y="61060"/>
                  </a:cubicBezTo>
                  <a:lnTo>
                    <a:pt x="111898" y="61060"/>
                  </a:lnTo>
                  <a:cubicBezTo>
                    <a:pt x="83821" y="61060"/>
                    <a:pt x="61060" y="83821"/>
                    <a:pt x="61060" y="111898"/>
                  </a:cubicBezTo>
                  <a:lnTo>
                    <a:pt x="61060" y="528182"/>
                  </a:lnTo>
                  <a:cubicBezTo>
                    <a:pt x="61060" y="556259"/>
                    <a:pt x="83821" y="579020"/>
                    <a:pt x="111898" y="579020"/>
                  </a:cubicBezTo>
                  <a:lnTo>
                    <a:pt x="339565" y="579020"/>
                  </a:lnTo>
                  <a:lnTo>
                    <a:pt x="339565" y="578643"/>
                  </a:lnTo>
                  <a:lnTo>
                    <a:pt x="1038700" y="578643"/>
                  </a:lnTo>
                  <a:lnTo>
                    <a:pt x="1038700" y="640080"/>
                  </a:lnTo>
                  <a:lnTo>
                    <a:pt x="489823" y="640080"/>
                  </a:lnTo>
                  <a:lnTo>
                    <a:pt x="339565" y="640080"/>
                  </a:lnTo>
                  <a:lnTo>
                    <a:pt x="94047" y="640080"/>
                  </a:lnTo>
                  <a:cubicBezTo>
                    <a:pt x="42106" y="640080"/>
                    <a:pt x="0" y="597974"/>
                    <a:pt x="0" y="546033"/>
                  </a:cubicBezTo>
                  <a:lnTo>
                    <a:pt x="0" y="94047"/>
                  </a:lnTo>
                  <a:cubicBezTo>
                    <a:pt x="0" y="42106"/>
                    <a:pt x="42106" y="0"/>
                    <a:pt x="94047" y="0"/>
                  </a:cubicBezTo>
                  <a:close/>
                </a:path>
              </a:pathLst>
            </a:custGeom>
            <a:solidFill>
              <a:srgbClr val="6DD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21">
              <a:extLst>
                <a:ext uri="{FF2B5EF4-FFF2-40B4-BE49-F238E27FC236}">
                  <a16:creationId xmlns:a16="http://schemas.microsoft.com/office/drawing/2014/main" id="{0D5E0A26-6FEE-43AE-AE9B-2F85A64888F0}"/>
                </a:ext>
              </a:extLst>
            </p:cNvPr>
            <p:cNvSpPr/>
            <p:nvPr/>
          </p:nvSpPr>
          <p:spPr>
            <a:xfrm rot="16200000">
              <a:off x="3438510" y="4361525"/>
              <a:ext cx="1782128" cy="1098204"/>
            </a:xfrm>
            <a:custGeom>
              <a:avLst/>
              <a:gdLst>
                <a:gd name="connsiteX0" fmla="*/ 94047 w 1038700"/>
                <a:gd name="connsiteY0" fmla="*/ 0 h 640080"/>
                <a:gd name="connsiteX1" fmla="*/ 546033 w 1038700"/>
                <a:gd name="connsiteY1" fmla="*/ 0 h 640080"/>
                <a:gd name="connsiteX2" fmla="*/ 640080 w 1038700"/>
                <a:gd name="connsiteY2" fmla="*/ 94047 h 640080"/>
                <a:gd name="connsiteX3" fmla="*/ 640080 w 1038700"/>
                <a:gd name="connsiteY3" fmla="*/ 516251 h 640080"/>
                <a:gd name="connsiteX4" fmla="*/ 579020 w 1038700"/>
                <a:gd name="connsiteY4" fmla="*/ 516251 h 640080"/>
                <a:gd name="connsiteX5" fmla="*/ 579020 w 1038700"/>
                <a:gd name="connsiteY5" fmla="*/ 111898 h 640080"/>
                <a:gd name="connsiteX6" fmla="*/ 528182 w 1038700"/>
                <a:gd name="connsiteY6" fmla="*/ 61060 h 640080"/>
                <a:gd name="connsiteX7" fmla="*/ 111898 w 1038700"/>
                <a:gd name="connsiteY7" fmla="*/ 61060 h 640080"/>
                <a:gd name="connsiteX8" fmla="*/ 61060 w 1038700"/>
                <a:gd name="connsiteY8" fmla="*/ 111898 h 640080"/>
                <a:gd name="connsiteX9" fmla="*/ 61060 w 1038700"/>
                <a:gd name="connsiteY9" fmla="*/ 528182 h 640080"/>
                <a:gd name="connsiteX10" fmla="*/ 111898 w 1038700"/>
                <a:gd name="connsiteY10" fmla="*/ 579020 h 640080"/>
                <a:gd name="connsiteX11" fmla="*/ 339565 w 1038700"/>
                <a:gd name="connsiteY11" fmla="*/ 579020 h 640080"/>
                <a:gd name="connsiteX12" fmla="*/ 339565 w 1038700"/>
                <a:gd name="connsiteY12" fmla="*/ 578643 h 640080"/>
                <a:gd name="connsiteX13" fmla="*/ 1038700 w 1038700"/>
                <a:gd name="connsiteY13" fmla="*/ 578643 h 640080"/>
                <a:gd name="connsiteX14" fmla="*/ 1038700 w 1038700"/>
                <a:gd name="connsiteY14" fmla="*/ 640080 h 640080"/>
                <a:gd name="connsiteX15" fmla="*/ 489823 w 1038700"/>
                <a:gd name="connsiteY15" fmla="*/ 640080 h 640080"/>
                <a:gd name="connsiteX16" fmla="*/ 339565 w 1038700"/>
                <a:gd name="connsiteY16" fmla="*/ 640080 h 640080"/>
                <a:gd name="connsiteX17" fmla="*/ 94047 w 1038700"/>
                <a:gd name="connsiteY17" fmla="*/ 640080 h 640080"/>
                <a:gd name="connsiteX18" fmla="*/ 0 w 1038700"/>
                <a:gd name="connsiteY18" fmla="*/ 546033 h 640080"/>
                <a:gd name="connsiteX19" fmla="*/ 0 w 1038700"/>
                <a:gd name="connsiteY19" fmla="*/ 94047 h 640080"/>
                <a:gd name="connsiteX20" fmla="*/ 94047 w 1038700"/>
                <a:gd name="connsiteY20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8700" h="640080">
                  <a:moveTo>
                    <a:pt x="94047" y="0"/>
                  </a:moveTo>
                  <a:lnTo>
                    <a:pt x="546033" y="0"/>
                  </a:lnTo>
                  <a:cubicBezTo>
                    <a:pt x="597974" y="0"/>
                    <a:pt x="640080" y="42106"/>
                    <a:pt x="640080" y="94047"/>
                  </a:cubicBezTo>
                  <a:lnTo>
                    <a:pt x="640080" y="516251"/>
                  </a:lnTo>
                  <a:lnTo>
                    <a:pt x="579020" y="516251"/>
                  </a:lnTo>
                  <a:lnTo>
                    <a:pt x="579020" y="111898"/>
                  </a:lnTo>
                  <a:cubicBezTo>
                    <a:pt x="579020" y="83821"/>
                    <a:pt x="556259" y="61060"/>
                    <a:pt x="528182" y="61060"/>
                  </a:cubicBezTo>
                  <a:lnTo>
                    <a:pt x="111898" y="61060"/>
                  </a:lnTo>
                  <a:cubicBezTo>
                    <a:pt x="83821" y="61060"/>
                    <a:pt x="61060" y="83821"/>
                    <a:pt x="61060" y="111898"/>
                  </a:cubicBezTo>
                  <a:lnTo>
                    <a:pt x="61060" y="528182"/>
                  </a:lnTo>
                  <a:cubicBezTo>
                    <a:pt x="61060" y="556259"/>
                    <a:pt x="83821" y="579020"/>
                    <a:pt x="111898" y="579020"/>
                  </a:cubicBezTo>
                  <a:lnTo>
                    <a:pt x="339565" y="579020"/>
                  </a:lnTo>
                  <a:lnTo>
                    <a:pt x="339565" y="578643"/>
                  </a:lnTo>
                  <a:lnTo>
                    <a:pt x="1038700" y="578643"/>
                  </a:lnTo>
                  <a:lnTo>
                    <a:pt x="1038700" y="640080"/>
                  </a:lnTo>
                  <a:lnTo>
                    <a:pt x="489823" y="640080"/>
                  </a:lnTo>
                  <a:lnTo>
                    <a:pt x="339565" y="640080"/>
                  </a:lnTo>
                  <a:lnTo>
                    <a:pt x="94047" y="640080"/>
                  </a:lnTo>
                  <a:cubicBezTo>
                    <a:pt x="42106" y="640080"/>
                    <a:pt x="0" y="597974"/>
                    <a:pt x="0" y="546033"/>
                  </a:cubicBezTo>
                  <a:lnTo>
                    <a:pt x="0" y="94047"/>
                  </a:lnTo>
                  <a:cubicBezTo>
                    <a:pt x="0" y="42106"/>
                    <a:pt x="42106" y="0"/>
                    <a:pt x="94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22">
              <a:extLst>
                <a:ext uri="{FF2B5EF4-FFF2-40B4-BE49-F238E27FC236}">
                  <a16:creationId xmlns:a16="http://schemas.microsoft.com/office/drawing/2014/main" id="{88681DBB-6A7F-4B5C-9346-CE2C6A1C8B16}"/>
                </a:ext>
              </a:extLst>
            </p:cNvPr>
            <p:cNvSpPr/>
            <p:nvPr/>
          </p:nvSpPr>
          <p:spPr>
            <a:xfrm rot="10800000">
              <a:off x="5086335" y="4703487"/>
              <a:ext cx="1782128" cy="1098204"/>
            </a:xfrm>
            <a:custGeom>
              <a:avLst/>
              <a:gdLst>
                <a:gd name="connsiteX0" fmla="*/ 94047 w 1038700"/>
                <a:gd name="connsiteY0" fmla="*/ 0 h 640080"/>
                <a:gd name="connsiteX1" fmla="*/ 546033 w 1038700"/>
                <a:gd name="connsiteY1" fmla="*/ 0 h 640080"/>
                <a:gd name="connsiteX2" fmla="*/ 640080 w 1038700"/>
                <a:gd name="connsiteY2" fmla="*/ 94047 h 640080"/>
                <a:gd name="connsiteX3" fmla="*/ 640080 w 1038700"/>
                <a:gd name="connsiteY3" fmla="*/ 516251 h 640080"/>
                <a:gd name="connsiteX4" fmla="*/ 579020 w 1038700"/>
                <a:gd name="connsiteY4" fmla="*/ 516251 h 640080"/>
                <a:gd name="connsiteX5" fmla="*/ 579020 w 1038700"/>
                <a:gd name="connsiteY5" fmla="*/ 111898 h 640080"/>
                <a:gd name="connsiteX6" fmla="*/ 528182 w 1038700"/>
                <a:gd name="connsiteY6" fmla="*/ 61060 h 640080"/>
                <a:gd name="connsiteX7" fmla="*/ 111898 w 1038700"/>
                <a:gd name="connsiteY7" fmla="*/ 61060 h 640080"/>
                <a:gd name="connsiteX8" fmla="*/ 61060 w 1038700"/>
                <a:gd name="connsiteY8" fmla="*/ 111898 h 640080"/>
                <a:gd name="connsiteX9" fmla="*/ 61060 w 1038700"/>
                <a:gd name="connsiteY9" fmla="*/ 528182 h 640080"/>
                <a:gd name="connsiteX10" fmla="*/ 111898 w 1038700"/>
                <a:gd name="connsiteY10" fmla="*/ 579020 h 640080"/>
                <a:gd name="connsiteX11" fmla="*/ 339565 w 1038700"/>
                <a:gd name="connsiteY11" fmla="*/ 579020 h 640080"/>
                <a:gd name="connsiteX12" fmla="*/ 339565 w 1038700"/>
                <a:gd name="connsiteY12" fmla="*/ 578643 h 640080"/>
                <a:gd name="connsiteX13" fmla="*/ 1038700 w 1038700"/>
                <a:gd name="connsiteY13" fmla="*/ 578643 h 640080"/>
                <a:gd name="connsiteX14" fmla="*/ 1038700 w 1038700"/>
                <a:gd name="connsiteY14" fmla="*/ 640080 h 640080"/>
                <a:gd name="connsiteX15" fmla="*/ 489823 w 1038700"/>
                <a:gd name="connsiteY15" fmla="*/ 640080 h 640080"/>
                <a:gd name="connsiteX16" fmla="*/ 339565 w 1038700"/>
                <a:gd name="connsiteY16" fmla="*/ 640080 h 640080"/>
                <a:gd name="connsiteX17" fmla="*/ 94047 w 1038700"/>
                <a:gd name="connsiteY17" fmla="*/ 640080 h 640080"/>
                <a:gd name="connsiteX18" fmla="*/ 0 w 1038700"/>
                <a:gd name="connsiteY18" fmla="*/ 546033 h 640080"/>
                <a:gd name="connsiteX19" fmla="*/ 0 w 1038700"/>
                <a:gd name="connsiteY19" fmla="*/ 94047 h 640080"/>
                <a:gd name="connsiteX20" fmla="*/ 94047 w 1038700"/>
                <a:gd name="connsiteY20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8700" h="640080">
                  <a:moveTo>
                    <a:pt x="94047" y="0"/>
                  </a:moveTo>
                  <a:lnTo>
                    <a:pt x="546033" y="0"/>
                  </a:lnTo>
                  <a:cubicBezTo>
                    <a:pt x="597974" y="0"/>
                    <a:pt x="640080" y="42106"/>
                    <a:pt x="640080" y="94047"/>
                  </a:cubicBezTo>
                  <a:lnTo>
                    <a:pt x="640080" y="516251"/>
                  </a:lnTo>
                  <a:lnTo>
                    <a:pt x="579020" y="516251"/>
                  </a:lnTo>
                  <a:lnTo>
                    <a:pt x="579020" y="111898"/>
                  </a:lnTo>
                  <a:cubicBezTo>
                    <a:pt x="579020" y="83821"/>
                    <a:pt x="556259" y="61060"/>
                    <a:pt x="528182" y="61060"/>
                  </a:cubicBezTo>
                  <a:lnTo>
                    <a:pt x="111898" y="61060"/>
                  </a:lnTo>
                  <a:cubicBezTo>
                    <a:pt x="83821" y="61060"/>
                    <a:pt x="61060" y="83821"/>
                    <a:pt x="61060" y="111898"/>
                  </a:cubicBezTo>
                  <a:lnTo>
                    <a:pt x="61060" y="528182"/>
                  </a:lnTo>
                  <a:cubicBezTo>
                    <a:pt x="61060" y="556259"/>
                    <a:pt x="83821" y="579020"/>
                    <a:pt x="111898" y="579020"/>
                  </a:cubicBezTo>
                  <a:lnTo>
                    <a:pt x="339565" y="579020"/>
                  </a:lnTo>
                  <a:lnTo>
                    <a:pt x="339565" y="578643"/>
                  </a:lnTo>
                  <a:lnTo>
                    <a:pt x="1038700" y="578643"/>
                  </a:lnTo>
                  <a:lnTo>
                    <a:pt x="1038700" y="640080"/>
                  </a:lnTo>
                  <a:lnTo>
                    <a:pt x="489823" y="640080"/>
                  </a:lnTo>
                  <a:lnTo>
                    <a:pt x="339565" y="640080"/>
                  </a:lnTo>
                  <a:lnTo>
                    <a:pt x="94047" y="640080"/>
                  </a:lnTo>
                  <a:cubicBezTo>
                    <a:pt x="42106" y="640080"/>
                    <a:pt x="0" y="597974"/>
                    <a:pt x="0" y="546033"/>
                  </a:cubicBezTo>
                  <a:lnTo>
                    <a:pt x="0" y="94047"/>
                  </a:lnTo>
                  <a:cubicBezTo>
                    <a:pt x="0" y="42106"/>
                    <a:pt x="42106" y="0"/>
                    <a:pt x="94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23">
              <a:extLst>
                <a:ext uri="{FF2B5EF4-FFF2-40B4-BE49-F238E27FC236}">
                  <a16:creationId xmlns:a16="http://schemas.microsoft.com/office/drawing/2014/main" id="{A41973A4-2E31-41C6-918F-8784A876AA0D}"/>
                </a:ext>
              </a:extLst>
            </p:cNvPr>
            <p:cNvSpPr/>
            <p:nvPr/>
          </p:nvSpPr>
          <p:spPr>
            <a:xfrm rot="5400000">
              <a:off x="5428297" y="3131862"/>
              <a:ext cx="1782128" cy="1098204"/>
            </a:xfrm>
            <a:custGeom>
              <a:avLst/>
              <a:gdLst>
                <a:gd name="connsiteX0" fmla="*/ 94047 w 1038700"/>
                <a:gd name="connsiteY0" fmla="*/ 0 h 640080"/>
                <a:gd name="connsiteX1" fmla="*/ 546033 w 1038700"/>
                <a:gd name="connsiteY1" fmla="*/ 0 h 640080"/>
                <a:gd name="connsiteX2" fmla="*/ 640080 w 1038700"/>
                <a:gd name="connsiteY2" fmla="*/ 94047 h 640080"/>
                <a:gd name="connsiteX3" fmla="*/ 640080 w 1038700"/>
                <a:gd name="connsiteY3" fmla="*/ 516251 h 640080"/>
                <a:gd name="connsiteX4" fmla="*/ 579020 w 1038700"/>
                <a:gd name="connsiteY4" fmla="*/ 516251 h 640080"/>
                <a:gd name="connsiteX5" fmla="*/ 579020 w 1038700"/>
                <a:gd name="connsiteY5" fmla="*/ 111898 h 640080"/>
                <a:gd name="connsiteX6" fmla="*/ 528182 w 1038700"/>
                <a:gd name="connsiteY6" fmla="*/ 61060 h 640080"/>
                <a:gd name="connsiteX7" fmla="*/ 111898 w 1038700"/>
                <a:gd name="connsiteY7" fmla="*/ 61060 h 640080"/>
                <a:gd name="connsiteX8" fmla="*/ 61060 w 1038700"/>
                <a:gd name="connsiteY8" fmla="*/ 111898 h 640080"/>
                <a:gd name="connsiteX9" fmla="*/ 61060 w 1038700"/>
                <a:gd name="connsiteY9" fmla="*/ 528182 h 640080"/>
                <a:gd name="connsiteX10" fmla="*/ 111898 w 1038700"/>
                <a:gd name="connsiteY10" fmla="*/ 579020 h 640080"/>
                <a:gd name="connsiteX11" fmla="*/ 339565 w 1038700"/>
                <a:gd name="connsiteY11" fmla="*/ 579020 h 640080"/>
                <a:gd name="connsiteX12" fmla="*/ 339565 w 1038700"/>
                <a:gd name="connsiteY12" fmla="*/ 578643 h 640080"/>
                <a:gd name="connsiteX13" fmla="*/ 1038700 w 1038700"/>
                <a:gd name="connsiteY13" fmla="*/ 578643 h 640080"/>
                <a:gd name="connsiteX14" fmla="*/ 1038700 w 1038700"/>
                <a:gd name="connsiteY14" fmla="*/ 640080 h 640080"/>
                <a:gd name="connsiteX15" fmla="*/ 489823 w 1038700"/>
                <a:gd name="connsiteY15" fmla="*/ 640080 h 640080"/>
                <a:gd name="connsiteX16" fmla="*/ 339565 w 1038700"/>
                <a:gd name="connsiteY16" fmla="*/ 640080 h 640080"/>
                <a:gd name="connsiteX17" fmla="*/ 94047 w 1038700"/>
                <a:gd name="connsiteY17" fmla="*/ 640080 h 640080"/>
                <a:gd name="connsiteX18" fmla="*/ 0 w 1038700"/>
                <a:gd name="connsiteY18" fmla="*/ 546033 h 640080"/>
                <a:gd name="connsiteX19" fmla="*/ 0 w 1038700"/>
                <a:gd name="connsiteY19" fmla="*/ 94047 h 640080"/>
                <a:gd name="connsiteX20" fmla="*/ 94047 w 1038700"/>
                <a:gd name="connsiteY20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8700" h="640080">
                  <a:moveTo>
                    <a:pt x="94047" y="0"/>
                  </a:moveTo>
                  <a:lnTo>
                    <a:pt x="546033" y="0"/>
                  </a:lnTo>
                  <a:cubicBezTo>
                    <a:pt x="597974" y="0"/>
                    <a:pt x="640080" y="42106"/>
                    <a:pt x="640080" y="94047"/>
                  </a:cubicBezTo>
                  <a:lnTo>
                    <a:pt x="640080" y="516251"/>
                  </a:lnTo>
                  <a:lnTo>
                    <a:pt x="579020" y="516251"/>
                  </a:lnTo>
                  <a:lnTo>
                    <a:pt x="579020" y="111898"/>
                  </a:lnTo>
                  <a:cubicBezTo>
                    <a:pt x="579020" y="83821"/>
                    <a:pt x="556259" y="61060"/>
                    <a:pt x="528182" y="61060"/>
                  </a:cubicBezTo>
                  <a:lnTo>
                    <a:pt x="111898" y="61060"/>
                  </a:lnTo>
                  <a:cubicBezTo>
                    <a:pt x="83821" y="61060"/>
                    <a:pt x="61060" y="83821"/>
                    <a:pt x="61060" y="111898"/>
                  </a:cubicBezTo>
                  <a:lnTo>
                    <a:pt x="61060" y="528182"/>
                  </a:lnTo>
                  <a:cubicBezTo>
                    <a:pt x="61060" y="556259"/>
                    <a:pt x="83821" y="579020"/>
                    <a:pt x="111898" y="579020"/>
                  </a:cubicBezTo>
                  <a:lnTo>
                    <a:pt x="339565" y="579020"/>
                  </a:lnTo>
                  <a:lnTo>
                    <a:pt x="339565" y="578643"/>
                  </a:lnTo>
                  <a:lnTo>
                    <a:pt x="1038700" y="578643"/>
                  </a:lnTo>
                  <a:lnTo>
                    <a:pt x="1038700" y="640080"/>
                  </a:lnTo>
                  <a:lnTo>
                    <a:pt x="489823" y="640080"/>
                  </a:lnTo>
                  <a:lnTo>
                    <a:pt x="339565" y="640080"/>
                  </a:lnTo>
                  <a:lnTo>
                    <a:pt x="94047" y="640080"/>
                  </a:lnTo>
                  <a:cubicBezTo>
                    <a:pt x="42106" y="640080"/>
                    <a:pt x="0" y="597974"/>
                    <a:pt x="0" y="546033"/>
                  </a:cubicBezTo>
                  <a:lnTo>
                    <a:pt x="0" y="94047"/>
                  </a:lnTo>
                  <a:cubicBezTo>
                    <a:pt x="0" y="42106"/>
                    <a:pt x="42106" y="0"/>
                    <a:pt x="94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7B52A847-5B59-4592-92B1-344F364E5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7" y="2239070"/>
            <a:ext cx="737831" cy="9660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613A448-B19B-402B-B666-ED3C407E9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86" y="4885093"/>
            <a:ext cx="925630" cy="8025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33B700A-D020-4C8C-963F-107218A97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86" y="2316769"/>
            <a:ext cx="922711" cy="80866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41D5B88-2C0A-43A2-BBE8-7C003AB02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7" y="4885093"/>
            <a:ext cx="763131" cy="7631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A0A86A-F791-476D-925B-4B29E7F6D626}"/>
              </a:ext>
            </a:extLst>
          </p:cNvPr>
          <p:cNvSpPr txBox="1"/>
          <p:nvPr/>
        </p:nvSpPr>
        <p:spPr>
          <a:xfrm>
            <a:off x="4688237" y="300617"/>
            <a:ext cx="306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err="1">
                <a:solidFill>
                  <a:srgbClr val="00B0F0"/>
                </a:solidFill>
              </a:rPr>
              <a:t>Hanulfit</a:t>
            </a:r>
            <a:r>
              <a:rPr lang="ko-KR" altLang="en-US" sz="2400" b="1" i="1" dirty="0">
                <a:solidFill>
                  <a:srgbClr val="00B0F0"/>
                </a:solidFill>
              </a:rPr>
              <a:t>의 기능</a:t>
            </a:r>
          </a:p>
        </p:txBody>
      </p:sp>
    </p:spTree>
    <p:extLst>
      <p:ext uri="{BB962C8B-B14F-4D97-AF65-F5344CB8AC3E}">
        <p14:creationId xmlns:p14="http://schemas.microsoft.com/office/powerpoint/2010/main" val="29609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06667" y="334274"/>
            <a:ext cx="1830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rgbClr val="00B0F0"/>
                </a:solidFill>
              </a:rPr>
              <a:t>개발 환경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66" y="936535"/>
            <a:ext cx="2777350" cy="1847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89" y="1200058"/>
            <a:ext cx="2157386" cy="14323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127" y="1190305"/>
            <a:ext cx="1784952" cy="133948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082490" y="2632450"/>
            <a:ext cx="3063701" cy="341653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22045" y="2632450"/>
            <a:ext cx="3063701" cy="341653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366848" y="2632450"/>
            <a:ext cx="3063701" cy="341653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09199" y="2852656"/>
            <a:ext cx="24488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Spring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Javascript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JSP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Jquery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Tomcat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Ajax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bootstrap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19794" y="2852656"/>
            <a:ext cx="2686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ARDUINO UNO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온</a:t>
            </a:r>
            <a:r>
              <a:rPr lang="en-US" altLang="ko-KR" sz="1600" dirty="0"/>
              <a:t>.</a:t>
            </a:r>
            <a:r>
              <a:rPr lang="ko-KR" altLang="en-US" sz="1600" dirty="0"/>
              <a:t>습도 센서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LCD Display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RGB 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DHT11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LiquidCrystal_i2c library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5937" y="2865440"/>
            <a:ext cx="24143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Mybatis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Retrofit2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Json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ojdbc8</a:t>
            </a:r>
          </a:p>
        </p:txBody>
      </p:sp>
    </p:spTree>
    <p:extLst>
      <p:ext uri="{BB962C8B-B14F-4D97-AF65-F5344CB8AC3E}">
        <p14:creationId xmlns:p14="http://schemas.microsoft.com/office/powerpoint/2010/main" val="39625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 err="1" smtClean="0">
                <a:solidFill>
                  <a:srgbClr val="00B0F0"/>
                </a:solidFill>
              </a:rPr>
              <a:t>한울핏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A0BC9197-BC79-4B25-A142-C3BD6B31DB33}"/>
              </a:ext>
            </a:extLst>
          </p:cNvPr>
          <p:cNvSpPr/>
          <p:nvPr/>
        </p:nvSpPr>
        <p:spPr>
          <a:xfrm>
            <a:off x="5074842" y="1113227"/>
            <a:ext cx="2426492" cy="720000"/>
          </a:xfrm>
          <a:prstGeom prst="flowChartTerminator">
            <a:avLst/>
          </a:prstGeom>
          <a:noFill/>
          <a:ln w="3810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6DD9FF"/>
                </a:solidFill>
              </a:rPr>
              <a:t>Web</a:t>
            </a:r>
            <a:endParaRPr lang="ko-KR" altLang="en-US" b="1" dirty="0">
              <a:solidFill>
                <a:srgbClr val="6DD9FF"/>
              </a:solidFill>
            </a:endParaRPr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4304ABBC-8A47-48FE-8837-FFFE0C502534}"/>
              </a:ext>
            </a:extLst>
          </p:cNvPr>
          <p:cNvSpPr/>
          <p:nvPr/>
        </p:nvSpPr>
        <p:spPr>
          <a:xfrm>
            <a:off x="1855043" y="2893582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로그아웃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F65D2A11-DDC0-4384-A436-248555F21800}"/>
              </a:ext>
            </a:extLst>
          </p:cNvPr>
          <p:cNvSpPr/>
          <p:nvPr/>
        </p:nvSpPr>
        <p:spPr>
          <a:xfrm>
            <a:off x="1855043" y="3546764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비밀번호 재발급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2C94991F-E67B-4775-AF3B-E4759C81CB8C}"/>
              </a:ext>
            </a:extLst>
          </p:cNvPr>
          <p:cNvSpPr/>
          <p:nvPr/>
        </p:nvSpPr>
        <p:spPr>
          <a:xfrm>
            <a:off x="1855043" y="4199946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마이 페이지</a:t>
            </a:r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9E8229C8-05F7-436C-9664-5C2BEB86F46F}"/>
              </a:ext>
            </a:extLst>
          </p:cNvPr>
          <p:cNvSpPr/>
          <p:nvPr/>
        </p:nvSpPr>
        <p:spPr>
          <a:xfrm>
            <a:off x="8613046" y="2893582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센터 찾기</a:t>
            </a:r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2BF1E59A-9946-4148-918F-EED2235E9D5C}"/>
              </a:ext>
            </a:extLst>
          </p:cNvPr>
          <p:cNvSpPr/>
          <p:nvPr/>
        </p:nvSpPr>
        <p:spPr>
          <a:xfrm>
            <a:off x="8613046" y="3546764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강사 찾기</a:t>
            </a: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F6EAA236-EFF1-475B-8208-7047E3B4944F}"/>
              </a:ext>
            </a:extLst>
          </p:cNvPr>
          <p:cNvSpPr/>
          <p:nvPr/>
        </p:nvSpPr>
        <p:spPr>
          <a:xfrm>
            <a:off x="8613046" y="4199946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커뮤니티</a:t>
            </a:r>
          </a:p>
        </p:txBody>
      </p:sp>
      <p:sp>
        <p:nvSpPr>
          <p:cNvPr id="33" name="순서도: 수행의 시작/종료 32">
            <a:extLst>
              <a:ext uri="{FF2B5EF4-FFF2-40B4-BE49-F238E27FC236}">
                <a16:creationId xmlns:a16="http://schemas.microsoft.com/office/drawing/2014/main" id="{552E92A5-8AE8-4BC6-80BE-DCC0574A848E}"/>
              </a:ext>
            </a:extLst>
          </p:cNvPr>
          <p:cNvSpPr/>
          <p:nvPr/>
        </p:nvSpPr>
        <p:spPr>
          <a:xfrm>
            <a:off x="8613046" y="4858966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공지사항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10149" y="2218338"/>
            <a:ext cx="3183775" cy="3928891"/>
          </a:xfrm>
          <a:prstGeom prst="roundRect">
            <a:avLst/>
          </a:prstGeom>
          <a:noFill/>
          <a:ln w="5715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099860" y="2040742"/>
            <a:ext cx="16625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상태</a:t>
            </a:r>
          </a:p>
        </p:txBody>
      </p:sp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id="{4304ABBC-8A47-48FE-8837-FFFE0C502534}"/>
              </a:ext>
            </a:extLst>
          </p:cNvPr>
          <p:cNvSpPr/>
          <p:nvPr/>
        </p:nvSpPr>
        <p:spPr>
          <a:xfrm>
            <a:off x="5208088" y="2894335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F65D2A11-DDC0-4384-A436-248555F21800}"/>
              </a:ext>
            </a:extLst>
          </p:cNvPr>
          <p:cNvSpPr/>
          <p:nvPr/>
        </p:nvSpPr>
        <p:spPr>
          <a:xfrm>
            <a:off x="5208088" y="3547517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회원가입</a:t>
            </a: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2C94991F-E67B-4775-AF3B-E4759C81CB8C}"/>
              </a:ext>
            </a:extLst>
          </p:cNvPr>
          <p:cNvSpPr/>
          <p:nvPr/>
        </p:nvSpPr>
        <p:spPr>
          <a:xfrm>
            <a:off x="5208088" y="4200699"/>
            <a:ext cx="2160000" cy="540000"/>
          </a:xfrm>
          <a:prstGeom prst="flowChartTerminator">
            <a:avLst/>
          </a:prstGeom>
          <a:solidFill>
            <a:srgbClr val="6D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비밀번호 재발급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696200" y="2218338"/>
            <a:ext cx="3183775" cy="3928891"/>
          </a:xfrm>
          <a:prstGeom prst="roundRect">
            <a:avLst/>
          </a:prstGeom>
          <a:noFill/>
          <a:ln w="5715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485911" y="2040742"/>
            <a:ext cx="16625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로그아웃 상태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082251" y="2218338"/>
            <a:ext cx="3183775" cy="3928891"/>
          </a:xfrm>
          <a:prstGeom prst="roundRect">
            <a:avLst/>
          </a:prstGeom>
          <a:noFill/>
          <a:ln w="57150">
            <a:solidFill>
              <a:srgbClr val="6D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53535" y="2033607"/>
            <a:ext cx="1241206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카테고리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7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665" y="119938"/>
            <a:ext cx="12073335" cy="6719559"/>
            <a:chOff x="118664" y="140682"/>
            <a:chExt cx="12073335" cy="671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88E7D0-BF93-2A1E-C0C9-87ADE6670C9D}"/>
                </a:ext>
              </a:extLst>
            </p:cNvPr>
            <p:cNvSpPr/>
            <p:nvPr/>
          </p:nvSpPr>
          <p:spPr>
            <a:xfrm>
              <a:off x="252188" y="165462"/>
              <a:ext cx="11939811" cy="76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3DA01B-93D8-5C6D-658F-B11D8EA8C773}"/>
                </a:ext>
              </a:extLst>
            </p:cNvPr>
            <p:cNvSpPr/>
            <p:nvPr/>
          </p:nvSpPr>
          <p:spPr>
            <a:xfrm>
              <a:off x="252189" y="204789"/>
              <a:ext cx="131986" cy="6655452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228600" dist="1397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59BAE2-C8C8-F598-8E62-2A91793AC46A}"/>
                </a:ext>
              </a:extLst>
            </p:cNvPr>
            <p:cNvSpPr/>
            <p:nvPr/>
          </p:nvSpPr>
          <p:spPr>
            <a:xfrm>
              <a:off x="660399" y="300037"/>
              <a:ext cx="309563" cy="309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dist="50800" dir="18900000">
                <a:prstClr val="black">
                  <a:alpha val="8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7E3BD76-1BC0-24EB-1D92-B70F67F2BDEE}"/>
                </a:ext>
              </a:extLst>
            </p:cNvPr>
            <p:cNvSpPr/>
            <p:nvPr/>
          </p:nvSpPr>
          <p:spPr>
            <a:xfrm rot="1800000">
              <a:off x="118664" y="249889"/>
              <a:ext cx="735807" cy="309564"/>
            </a:xfrm>
            <a:prstGeom prst="arc">
              <a:avLst>
                <a:gd name="adj1" fmla="val 8098225"/>
                <a:gd name="adj2" fmla="val 20572151"/>
              </a:avLst>
            </a:prstGeom>
            <a:ln w="165100" cap="rnd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plastic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71EF86-14B6-F234-D688-4AD8FDA305EE}"/>
                </a:ext>
              </a:extLst>
            </p:cNvPr>
            <p:cNvSpPr/>
            <p:nvPr/>
          </p:nvSpPr>
          <p:spPr>
            <a:xfrm>
              <a:off x="251281" y="282181"/>
              <a:ext cx="131986" cy="360000"/>
            </a:xfrm>
            <a:prstGeom prst="rect">
              <a:avLst/>
            </a:prstGeom>
            <a:pattFill prst="dk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DA20A2-0AAE-34FE-B920-F384105F1D25}"/>
                </a:ext>
              </a:extLst>
            </p:cNvPr>
            <p:cNvSpPr/>
            <p:nvPr/>
          </p:nvSpPr>
          <p:spPr>
            <a:xfrm rot="1344910">
              <a:off x="210831" y="140682"/>
              <a:ext cx="707795" cy="46459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41627" y="352233"/>
            <a:ext cx="21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00B0F0"/>
                </a:solidFill>
              </a:rPr>
              <a:t>Web</a:t>
            </a:r>
            <a:endParaRPr lang="ko-KR" altLang="en-US" sz="2400" b="1" i="1" dirty="0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0535" y="994896"/>
            <a:ext cx="1662545" cy="40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0A2BED-B95E-4B41-BC53-7FE6B9B7C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4" y="1428737"/>
            <a:ext cx="5658468" cy="4907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B65FFA-4D62-4A09-9076-C693EA6A7801}"/>
              </a:ext>
            </a:extLst>
          </p:cNvPr>
          <p:cNvSpPr/>
          <p:nvPr/>
        </p:nvSpPr>
        <p:spPr>
          <a:xfrm>
            <a:off x="4641904" y="1428737"/>
            <a:ext cx="1899138" cy="320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3D813A-7357-4E6B-ACD6-811DB9B7CD4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541042" y="1589120"/>
            <a:ext cx="4983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D2D3B1F-4304-472C-AF57-23E01DAE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05" y="1283120"/>
            <a:ext cx="3810191" cy="612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84D748-5902-4E87-923C-455F5D322842}"/>
              </a:ext>
            </a:extLst>
          </p:cNvPr>
          <p:cNvSpPr/>
          <p:nvPr/>
        </p:nvSpPr>
        <p:spPr>
          <a:xfrm>
            <a:off x="2119463" y="3648809"/>
            <a:ext cx="3184688" cy="171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9E484D-C286-46AA-908B-D1CFCCC7571A}"/>
              </a:ext>
            </a:extLst>
          </p:cNvPr>
          <p:cNvSpPr/>
          <p:nvPr/>
        </p:nvSpPr>
        <p:spPr>
          <a:xfrm>
            <a:off x="4446000" y="5363308"/>
            <a:ext cx="675135" cy="307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67" y="2120873"/>
            <a:ext cx="7258050" cy="7239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01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3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</TotalTime>
  <Words>722</Words>
  <Application>Microsoft Office PowerPoint</Application>
  <PresentationFormat>와이드스크린</PresentationFormat>
  <Paragraphs>202</Paragraphs>
  <Slides>32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학생용</cp:lastModifiedBy>
  <cp:revision>178</cp:revision>
  <dcterms:created xsi:type="dcterms:W3CDTF">2022-12-08T06:00:20Z</dcterms:created>
  <dcterms:modified xsi:type="dcterms:W3CDTF">2023-05-16T03:51:38Z</dcterms:modified>
</cp:coreProperties>
</file>